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4" r:id="rId4"/>
    <p:sldId id="324" r:id="rId5"/>
    <p:sldId id="267" r:id="rId6"/>
    <p:sldId id="322" r:id="rId7"/>
    <p:sldId id="321" r:id="rId8"/>
    <p:sldId id="268" r:id="rId9"/>
    <p:sldId id="263" r:id="rId10"/>
    <p:sldId id="269" r:id="rId11"/>
    <p:sldId id="265" r:id="rId12"/>
    <p:sldId id="262" r:id="rId13"/>
    <p:sldId id="261" r:id="rId14"/>
    <p:sldId id="325" r:id="rId15"/>
    <p:sldId id="257" r:id="rId16"/>
    <p:sldId id="258" r:id="rId17"/>
    <p:sldId id="259" r:id="rId18"/>
    <p:sldId id="260" r:id="rId19"/>
    <p:sldId id="272" r:id="rId20"/>
    <p:sldId id="273" r:id="rId21"/>
    <p:sldId id="274" r:id="rId22"/>
    <p:sldId id="275" r:id="rId23"/>
    <p:sldId id="276" r:id="rId24"/>
    <p:sldId id="278" r:id="rId25"/>
    <p:sldId id="279" r:id="rId26"/>
    <p:sldId id="280" r:id="rId27"/>
    <p:sldId id="282" r:id="rId28"/>
    <p:sldId id="283" r:id="rId29"/>
    <p:sldId id="285" r:id="rId30"/>
    <p:sldId id="286" r:id="rId31"/>
    <p:sldId id="287" r:id="rId32"/>
    <p:sldId id="288" r:id="rId33"/>
    <p:sldId id="291" r:id="rId34"/>
    <p:sldId id="292" r:id="rId35"/>
    <p:sldId id="293" r:id="rId36"/>
    <p:sldId id="294" r:id="rId37"/>
    <p:sldId id="295" r:id="rId38"/>
    <p:sldId id="296" r:id="rId39"/>
    <p:sldId id="297" r:id="rId40"/>
    <p:sldId id="298" r:id="rId41"/>
    <p:sldId id="299" r:id="rId42"/>
    <p:sldId id="302" r:id="rId43"/>
    <p:sldId id="304" r:id="rId44"/>
    <p:sldId id="305" r:id="rId45"/>
    <p:sldId id="306" r:id="rId46"/>
    <p:sldId id="307" r:id="rId47"/>
    <p:sldId id="308" r:id="rId48"/>
    <p:sldId id="309" r:id="rId49"/>
    <p:sldId id="316" r:id="rId50"/>
    <p:sldId id="317" r:id="rId51"/>
    <p:sldId id="318" r:id="rId52"/>
    <p:sldId id="319" r:id="rId53"/>
    <p:sldId id="320" r:id="rId54"/>
    <p:sldId id="311" r:id="rId55"/>
    <p:sldId id="313" r:id="rId56"/>
    <p:sldId id="314" r:id="rId57"/>
    <p:sldId id="289" r:id="rId5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varScale="1">
        <p:scale>
          <a:sx n="70" d="100"/>
          <a:sy n="70" d="100"/>
        </p:scale>
        <p:origin x="-138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EA5D4A13-11DE-4158-9DF8-4D1D5705F6DE}" type="datetimeFigureOut">
              <a:rPr lang="ru-RU" smtClean="0"/>
              <a:pPr/>
              <a:t>09.04.2014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2DF8513-6675-469F-9703-B5D49575D2AD}" type="slidenum">
              <a:rPr lang="ru-RU" smtClean="0"/>
              <a:pPr/>
              <a:t>‹#›</a:t>
            </a:fld>
            <a:endParaRPr lang="ru-RU"/>
          </a:p>
        </p:txBody>
      </p:sp>
    </p:spTree>
    <p:extLst>
      <p:ext uri="{BB962C8B-B14F-4D97-AF65-F5344CB8AC3E}">
        <p14:creationId xmlns:p14="http://schemas.microsoft.com/office/powerpoint/2010/main" val="2386942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A5D4A13-11DE-4158-9DF8-4D1D5705F6DE}" type="datetimeFigureOut">
              <a:rPr lang="ru-RU" smtClean="0"/>
              <a:pPr/>
              <a:t>09.04.2014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2DF8513-6675-469F-9703-B5D49575D2AD}" type="slidenum">
              <a:rPr lang="ru-RU" smtClean="0"/>
              <a:pPr/>
              <a:t>‹#›</a:t>
            </a:fld>
            <a:endParaRPr lang="ru-RU"/>
          </a:p>
        </p:txBody>
      </p:sp>
    </p:spTree>
    <p:extLst>
      <p:ext uri="{BB962C8B-B14F-4D97-AF65-F5344CB8AC3E}">
        <p14:creationId xmlns:p14="http://schemas.microsoft.com/office/powerpoint/2010/main" val="2009392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A5D4A13-11DE-4158-9DF8-4D1D5705F6DE}" type="datetimeFigureOut">
              <a:rPr lang="ru-RU" smtClean="0"/>
              <a:pPr/>
              <a:t>09.04.2014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2DF8513-6675-469F-9703-B5D49575D2AD}" type="slidenum">
              <a:rPr lang="ru-RU" smtClean="0"/>
              <a:pPr/>
              <a:t>‹#›</a:t>
            </a:fld>
            <a:endParaRPr lang="ru-RU"/>
          </a:p>
        </p:txBody>
      </p:sp>
    </p:spTree>
    <p:extLst>
      <p:ext uri="{BB962C8B-B14F-4D97-AF65-F5344CB8AC3E}">
        <p14:creationId xmlns:p14="http://schemas.microsoft.com/office/powerpoint/2010/main" val="819233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A5D4A13-11DE-4158-9DF8-4D1D5705F6DE}" type="datetimeFigureOut">
              <a:rPr lang="ru-RU" smtClean="0"/>
              <a:pPr/>
              <a:t>09.04.2014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2DF8513-6675-469F-9703-B5D49575D2AD}" type="slidenum">
              <a:rPr lang="ru-RU" smtClean="0"/>
              <a:pPr/>
              <a:t>‹#›</a:t>
            </a:fld>
            <a:endParaRPr lang="ru-RU"/>
          </a:p>
        </p:txBody>
      </p:sp>
    </p:spTree>
    <p:extLst>
      <p:ext uri="{BB962C8B-B14F-4D97-AF65-F5344CB8AC3E}">
        <p14:creationId xmlns:p14="http://schemas.microsoft.com/office/powerpoint/2010/main" val="1312324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EA5D4A13-11DE-4158-9DF8-4D1D5705F6DE}" type="datetimeFigureOut">
              <a:rPr lang="ru-RU" smtClean="0"/>
              <a:pPr/>
              <a:t>09.04.2014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2DF8513-6675-469F-9703-B5D49575D2AD}" type="slidenum">
              <a:rPr lang="ru-RU" smtClean="0"/>
              <a:pPr/>
              <a:t>‹#›</a:t>
            </a:fld>
            <a:endParaRPr lang="ru-RU"/>
          </a:p>
        </p:txBody>
      </p:sp>
    </p:spTree>
    <p:extLst>
      <p:ext uri="{BB962C8B-B14F-4D97-AF65-F5344CB8AC3E}">
        <p14:creationId xmlns:p14="http://schemas.microsoft.com/office/powerpoint/2010/main" val="852984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EA5D4A13-11DE-4158-9DF8-4D1D5705F6DE}" type="datetimeFigureOut">
              <a:rPr lang="ru-RU" smtClean="0"/>
              <a:pPr/>
              <a:t>09.04.2014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2DF8513-6675-469F-9703-B5D49575D2AD}" type="slidenum">
              <a:rPr lang="ru-RU" smtClean="0"/>
              <a:pPr/>
              <a:t>‹#›</a:t>
            </a:fld>
            <a:endParaRPr lang="ru-RU"/>
          </a:p>
        </p:txBody>
      </p:sp>
    </p:spTree>
    <p:extLst>
      <p:ext uri="{BB962C8B-B14F-4D97-AF65-F5344CB8AC3E}">
        <p14:creationId xmlns:p14="http://schemas.microsoft.com/office/powerpoint/2010/main" val="1939155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EA5D4A13-11DE-4158-9DF8-4D1D5705F6DE}" type="datetimeFigureOut">
              <a:rPr lang="ru-RU" smtClean="0"/>
              <a:pPr/>
              <a:t>09.04.2014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2DF8513-6675-469F-9703-B5D49575D2AD}" type="slidenum">
              <a:rPr lang="ru-RU" smtClean="0"/>
              <a:pPr/>
              <a:t>‹#›</a:t>
            </a:fld>
            <a:endParaRPr lang="ru-RU"/>
          </a:p>
        </p:txBody>
      </p:sp>
    </p:spTree>
    <p:extLst>
      <p:ext uri="{BB962C8B-B14F-4D97-AF65-F5344CB8AC3E}">
        <p14:creationId xmlns:p14="http://schemas.microsoft.com/office/powerpoint/2010/main" val="3542424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EA5D4A13-11DE-4158-9DF8-4D1D5705F6DE}" type="datetimeFigureOut">
              <a:rPr lang="ru-RU" smtClean="0"/>
              <a:pPr/>
              <a:t>09.04.2014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2DF8513-6675-469F-9703-B5D49575D2AD}" type="slidenum">
              <a:rPr lang="ru-RU" smtClean="0"/>
              <a:pPr/>
              <a:t>‹#›</a:t>
            </a:fld>
            <a:endParaRPr lang="ru-RU"/>
          </a:p>
        </p:txBody>
      </p:sp>
    </p:spTree>
    <p:extLst>
      <p:ext uri="{BB962C8B-B14F-4D97-AF65-F5344CB8AC3E}">
        <p14:creationId xmlns:p14="http://schemas.microsoft.com/office/powerpoint/2010/main" val="1428571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A5D4A13-11DE-4158-9DF8-4D1D5705F6DE}" type="datetimeFigureOut">
              <a:rPr lang="ru-RU" smtClean="0"/>
              <a:pPr/>
              <a:t>09.04.2014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2DF8513-6675-469F-9703-B5D49575D2AD}" type="slidenum">
              <a:rPr lang="ru-RU" smtClean="0"/>
              <a:pPr/>
              <a:t>‹#›</a:t>
            </a:fld>
            <a:endParaRPr lang="ru-RU"/>
          </a:p>
        </p:txBody>
      </p:sp>
    </p:spTree>
    <p:extLst>
      <p:ext uri="{BB962C8B-B14F-4D97-AF65-F5344CB8AC3E}">
        <p14:creationId xmlns:p14="http://schemas.microsoft.com/office/powerpoint/2010/main" val="24237741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EA5D4A13-11DE-4158-9DF8-4D1D5705F6DE}" type="datetimeFigureOut">
              <a:rPr lang="ru-RU" smtClean="0"/>
              <a:pPr/>
              <a:t>09.04.2014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2DF8513-6675-469F-9703-B5D49575D2AD}" type="slidenum">
              <a:rPr lang="ru-RU" smtClean="0"/>
              <a:pPr/>
              <a:t>‹#›</a:t>
            </a:fld>
            <a:endParaRPr lang="ru-RU"/>
          </a:p>
        </p:txBody>
      </p:sp>
    </p:spTree>
    <p:extLst>
      <p:ext uri="{BB962C8B-B14F-4D97-AF65-F5344CB8AC3E}">
        <p14:creationId xmlns:p14="http://schemas.microsoft.com/office/powerpoint/2010/main" val="3354330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EA5D4A13-11DE-4158-9DF8-4D1D5705F6DE}" type="datetimeFigureOut">
              <a:rPr lang="ru-RU" smtClean="0"/>
              <a:pPr/>
              <a:t>09.04.2014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2DF8513-6675-469F-9703-B5D49575D2AD}" type="slidenum">
              <a:rPr lang="ru-RU" smtClean="0"/>
              <a:pPr/>
              <a:t>‹#›</a:t>
            </a:fld>
            <a:endParaRPr lang="ru-RU"/>
          </a:p>
        </p:txBody>
      </p:sp>
    </p:spTree>
    <p:extLst>
      <p:ext uri="{BB962C8B-B14F-4D97-AF65-F5344CB8AC3E}">
        <p14:creationId xmlns:p14="http://schemas.microsoft.com/office/powerpoint/2010/main" val="2478618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5D4A13-11DE-4158-9DF8-4D1D5705F6DE}" type="datetimeFigureOut">
              <a:rPr lang="ru-RU" smtClean="0"/>
              <a:pPr/>
              <a:t>09.04.2014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DF8513-6675-469F-9703-B5D49575D2AD}" type="slidenum">
              <a:rPr lang="ru-RU" smtClean="0"/>
              <a:pPr/>
              <a:t>‹#›</a:t>
            </a:fld>
            <a:endParaRPr lang="ru-RU"/>
          </a:p>
        </p:txBody>
      </p:sp>
    </p:spTree>
    <p:extLst>
      <p:ext uri="{BB962C8B-B14F-4D97-AF65-F5344CB8AC3E}">
        <p14:creationId xmlns:p14="http://schemas.microsoft.com/office/powerpoint/2010/main" val="16954629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439144" y="3595654"/>
            <a:ext cx="7381328" cy="2308324"/>
          </a:xfrm>
          <a:prstGeom prst="rect">
            <a:avLst/>
          </a:prstGeom>
        </p:spPr>
        <p:txBody>
          <a:bodyPr wrap="square">
            <a:spAutoFit/>
          </a:bodyPr>
          <a:lstStyle/>
          <a:p>
            <a:pPr algn="just"/>
            <a:r>
              <a:rPr lang="ru-RU" sz="2400" b="1" i="1" dirty="0" smtClean="0">
                <a:solidFill>
                  <a:srgbClr val="C00000"/>
                </a:solidFill>
                <a:latin typeface="Times New Roman" pitchFamily="18" charset="0"/>
                <a:cs typeface="Times New Roman" pitchFamily="18" charset="0"/>
              </a:rPr>
              <a:t>	Независимо </a:t>
            </a:r>
            <a:r>
              <a:rPr lang="ru-RU" sz="2400" b="1" i="1" dirty="0">
                <a:solidFill>
                  <a:srgbClr val="C00000"/>
                </a:solidFill>
                <a:latin typeface="Times New Roman" pitchFamily="18" charset="0"/>
                <a:cs typeface="Times New Roman" pitchFamily="18" charset="0"/>
              </a:rPr>
              <a:t>от того, для какой читательской категории комментарий предназначен, он не представляет собой чего-то автономного от </a:t>
            </a:r>
            <a:r>
              <a:rPr lang="ru-RU" sz="2400" b="1" i="1" dirty="0" smtClean="0">
                <a:solidFill>
                  <a:srgbClr val="C00000"/>
                </a:solidFill>
                <a:latin typeface="Times New Roman" pitchFamily="18" charset="0"/>
                <a:cs typeface="Times New Roman" pitchFamily="18" charset="0"/>
              </a:rPr>
              <a:t>текста</a:t>
            </a:r>
            <a:r>
              <a:rPr lang="ru-RU" sz="2400" b="1" i="1" dirty="0">
                <a:solidFill>
                  <a:srgbClr val="C00000"/>
                </a:solidFill>
                <a:latin typeface="Times New Roman" pitchFamily="18" charset="0"/>
                <a:cs typeface="Times New Roman" pitchFamily="18" charset="0"/>
              </a:rPr>
              <a:t>… Комментарий - сателлит </a:t>
            </a:r>
            <a:r>
              <a:rPr lang="ru-RU" sz="2400" b="1" i="1" dirty="0" smtClean="0">
                <a:solidFill>
                  <a:srgbClr val="C00000"/>
                </a:solidFill>
                <a:latin typeface="Times New Roman" pitchFamily="18" charset="0"/>
                <a:cs typeface="Times New Roman" pitchFamily="18" charset="0"/>
              </a:rPr>
              <a:t>текста. </a:t>
            </a:r>
            <a:endParaRPr lang="en-US" sz="2400" b="1" i="1" dirty="0" smtClean="0">
              <a:solidFill>
                <a:srgbClr val="C00000"/>
              </a:solidFill>
              <a:latin typeface="Times New Roman" pitchFamily="18" charset="0"/>
              <a:cs typeface="Times New Roman" pitchFamily="18" charset="0"/>
            </a:endParaRPr>
          </a:p>
          <a:p>
            <a:pPr algn="just"/>
            <a:r>
              <a:rPr lang="en-US" sz="2400" b="1" i="1" dirty="0">
                <a:solidFill>
                  <a:srgbClr val="C00000"/>
                </a:solidFill>
                <a:latin typeface="Times New Roman" pitchFamily="18" charset="0"/>
                <a:cs typeface="Times New Roman" pitchFamily="18" charset="0"/>
              </a:rPr>
              <a:t>	</a:t>
            </a:r>
            <a:r>
              <a:rPr lang="en-US" sz="2400" b="1" i="1" dirty="0" smtClean="0">
                <a:solidFill>
                  <a:srgbClr val="C00000"/>
                </a:solidFill>
                <a:latin typeface="Times New Roman" pitchFamily="18" charset="0"/>
                <a:cs typeface="Times New Roman" pitchFamily="18" charset="0"/>
              </a:rPr>
              <a:t>				</a:t>
            </a:r>
            <a:r>
              <a:rPr lang="ru-RU" sz="2400" b="1" dirty="0" err="1" smtClean="0">
                <a:solidFill>
                  <a:srgbClr val="C00000"/>
                </a:solidFill>
                <a:latin typeface="Times New Roman" pitchFamily="18" charset="0"/>
                <a:cs typeface="Times New Roman" pitchFamily="18" charset="0"/>
              </a:rPr>
              <a:t>Рейсер</a:t>
            </a:r>
            <a:r>
              <a:rPr lang="ru-RU" sz="2400" b="1" dirty="0" smtClean="0">
                <a:solidFill>
                  <a:srgbClr val="C00000"/>
                </a:solidFill>
                <a:latin typeface="Times New Roman" pitchFamily="18" charset="0"/>
                <a:cs typeface="Times New Roman" pitchFamily="18" charset="0"/>
              </a:rPr>
              <a:t> </a:t>
            </a:r>
            <a:r>
              <a:rPr lang="ru-RU" sz="2400" b="1" dirty="0">
                <a:solidFill>
                  <a:srgbClr val="C00000"/>
                </a:solidFill>
                <a:latin typeface="Times New Roman" pitchFamily="18" charset="0"/>
                <a:cs typeface="Times New Roman" pitchFamily="18" charset="0"/>
              </a:rPr>
              <a:t>С.А. </a:t>
            </a:r>
          </a:p>
        </p:txBody>
      </p:sp>
      <p:sp>
        <p:nvSpPr>
          <p:cNvPr id="4" name="Rectangle 2"/>
          <p:cNvSpPr txBox="1">
            <a:spLocks noChangeArrowheads="1"/>
          </p:cNvSpPr>
          <p:nvPr/>
        </p:nvSpPr>
        <p:spPr>
          <a:xfrm>
            <a:off x="323528" y="1385214"/>
            <a:ext cx="8640960" cy="1683746"/>
          </a:xfrm>
          <a:prstGeom prst="rect">
            <a:avLst/>
          </a:prstGeom>
          <a:gradFill flip="none" rotWithShape="1">
            <a:gsLst>
              <a:gs pos="0">
                <a:schemeClr val="bg1">
                  <a:gamma/>
                  <a:shade val="46275"/>
                  <a:invGamma/>
                </a:schemeClr>
              </a:gs>
              <a:gs pos="50000">
                <a:schemeClr val="bg1"/>
              </a:gs>
              <a:gs pos="100000">
                <a:schemeClr val="bg1">
                  <a:gamma/>
                  <a:shade val="46275"/>
                  <a:invGamma/>
                </a:schemeClr>
              </a:gs>
            </a:gsLst>
            <a:lin ang="16200000" scaled="1"/>
            <a:tileRect/>
          </a:gra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3200" b="1" i="1" dirty="0">
                <a:latin typeface="Times New Roman" pitchFamily="18" charset="0"/>
                <a:cs typeface="Times New Roman" pitchFamily="18" charset="0"/>
              </a:rPr>
              <a:t>К 2 Комментарий к сформулированной проблеме исходного текста</a:t>
            </a:r>
            <a:r>
              <a:rPr lang="ru-RU" sz="3200" b="1" dirty="0"/>
              <a:t>  </a:t>
            </a:r>
            <a:r>
              <a:rPr lang="ru-RU" sz="2400" b="1" dirty="0"/>
              <a:t>   </a:t>
            </a:r>
            <a:endParaRPr lang="ru-RU" sz="2400" dirty="0"/>
          </a:p>
        </p:txBody>
      </p:sp>
    </p:spTree>
    <p:extLst>
      <p:ext uri="{BB962C8B-B14F-4D97-AF65-F5344CB8AC3E}">
        <p14:creationId xmlns:p14="http://schemas.microsoft.com/office/powerpoint/2010/main" val="35727784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Прямоугольник 3"/>
          <p:cNvSpPr>
            <a:spLocks noChangeArrowheads="1"/>
          </p:cNvSpPr>
          <p:nvPr/>
        </p:nvSpPr>
        <p:spPr bwMode="auto">
          <a:xfrm>
            <a:off x="395537" y="421258"/>
            <a:ext cx="8496944" cy="6001643"/>
          </a:xfrm>
          <a:prstGeom prst="rect">
            <a:avLst/>
          </a:prstGeom>
          <a:noFill/>
          <a:ln w="9525">
            <a:noFill/>
            <a:miter lim="800000"/>
            <a:headEnd/>
            <a:tailEnd/>
          </a:ln>
        </p:spPr>
        <p:txBody>
          <a:bodyPr wrap="square">
            <a:spAutoFit/>
          </a:bodyPr>
          <a:lstStyle/>
          <a:p>
            <a:pPr algn="just"/>
            <a:r>
              <a:rPr lang="ru-RU" sz="2400" i="1" dirty="0" smtClean="0">
                <a:solidFill>
                  <a:srgbClr val="FF0000"/>
                </a:solidFill>
                <a:latin typeface="Times New Roman" pitchFamily="18" charset="0"/>
                <a:cs typeface="Times New Roman" pitchFamily="18" charset="0"/>
              </a:rPr>
              <a:t>	</a:t>
            </a:r>
            <a:r>
              <a:rPr lang="ru-RU" sz="2400" b="1" i="1" dirty="0" smtClean="0">
                <a:solidFill>
                  <a:srgbClr val="FF0000"/>
                </a:solidFill>
                <a:latin typeface="Times New Roman" pitchFamily="18" charset="0"/>
                <a:cs typeface="Times New Roman" pitchFamily="18" charset="0"/>
              </a:rPr>
              <a:t>Писатель </a:t>
            </a:r>
            <a:r>
              <a:rPr lang="ru-RU" sz="2400" b="1" i="1" dirty="0">
                <a:solidFill>
                  <a:srgbClr val="FF0000"/>
                </a:solidFill>
                <a:latin typeface="Times New Roman" pitchFamily="18" charset="0"/>
                <a:cs typeface="Times New Roman" pitchFamily="18" charset="0"/>
              </a:rPr>
              <a:t>Сергей Михалков говорит о том</a:t>
            </a:r>
            <a:r>
              <a:rPr lang="ru-RU" sz="2400" i="1" dirty="0">
                <a:solidFill>
                  <a:schemeClr val="bg2"/>
                </a:solidFill>
                <a:latin typeface="Times New Roman" pitchFamily="18" charset="0"/>
                <a:cs typeface="Times New Roman" pitchFamily="18" charset="0"/>
              </a:rPr>
              <a:t>, </a:t>
            </a:r>
            <a:r>
              <a:rPr lang="ru-RU" sz="2400" i="1" dirty="0">
                <a:solidFill>
                  <a:srgbClr val="000000"/>
                </a:solidFill>
                <a:latin typeface="Times New Roman" pitchFamily="18" charset="0"/>
                <a:cs typeface="Times New Roman" pitchFamily="18" charset="0"/>
              </a:rPr>
              <a:t>что дети перестают читать хорошие книги, а ведь эти книги развивают духовный мир ребёнка. Хорошие книги – это художественная литература, прежде всего, мировая классика, отражающая мировой духовный опыт. Эти книги известны образованным </a:t>
            </a:r>
            <a:r>
              <a:rPr lang="ru-RU" sz="2400" i="1" dirty="0" err="1" smtClean="0">
                <a:solidFill>
                  <a:srgbClr val="000000"/>
                </a:solidFill>
                <a:latin typeface="Times New Roman" pitchFamily="18" charset="0"/>
                <a:cs typeface="Times New Roman" pitchFamily="18" charset="0"/>
              </a:rPr>
              <a:t>людя</a:t>
            </a:r>
            <a:r>
              <a:rPr lang="ru-RU" sz="2400" i="1" dirty="0" smtClean="0">
                <a:solidFill>
                  <a:srgbClr val="FF0000"/>
                </a:solidFill>
                <a:latin typeface="Times New Roman" pitchFamily="18" charset="0"/>
                <a:cs typeface="Times New Roman" pitchFamily="18" charset="0"/>
              </a:rPr>
              <a:t>, </a:t>
            </a:r>
            <a:r>
              <a:rPr lang="ru-RU" sz="2400" b="1" i="1" dirty="0">
                <a:solidFill>
                  <a:srgbClr val="FF0000"/>
                </a:solidFill>
                <a:latin typeface="Times New Roman" pitchFamily="18" charset="0"/>
                <a:cs typeface="Times New Roman" pitchFamily="18" charset="0"/>
              </a:rPr>
              <a:t>и автор текста тоже их </a:t>
            </a:r>
            <a:r>
              <a:rPr lang="ru-RU" sz="2400" b="1" i="1" dirty="0" smtClean="0">
                <a:solidFill>
                  <a:srgbClr val="FF0000"/>
                </a:solidFill>
                <a:latin typeface="Times New Roman" pitchFamily="18" charset="0"/>
                <a:cs typeface="Times New Roman" pitchFamily="18" charset="0"/>
              </a:rPr>
              <a:t>называет:</a:t>
            </a:r>
            <a:r>
              <a:rPr lang="ru-RU" sz="2400" b="1" i="1" dirty="0" smtClean="0">
                <a:solidFill>
                  <a:schemeClr val="bg2"/>
                </a:solidFill>
                <a:latin typeface="Times New Roman" pitchFamily="18" charset="0"/>
                <a:cs typeface="Times New Roman" pitchFamily="18" charset="0"/>
              </a:rPr>
              <a:t>: </a:t>
            </a:r>
            <a:r>
              <a:rPr lang="ru-RU" sz="2400" i="1" dirty="0">
                <a:solidFill>
                  <a:srgbClr val="000000"/>
                </a:solidFill>
                <a:latin typeface="Times New Roman" pitchFamily="18" charset="0"/>
                <a:cs typeface="Times New Roman" pitchFamily="18" charset="0"/>
              </a:rPr>
              <a:t>«Том </a:t>
            </a:r>
            <a:r>
              <a:rPr lang="ru-RU" sz="2400" i="1" dirty="0" err="1">
                <a:solidFill>
                  <a:srgbClr val="000000"/>
                </a:solidFill>
                <a:latin typeface="Times New Roman" pitchFamily="18" charset="0"/>
                <a:cs typeface="Times New Roman" pitchFamily="18" charset="0"/>
              </a:rPr>
              <a:t>Сойер</a:t>
            </a:r>
            <a:r>
              <a:rPr lang="ru-RU" sz="2400" i="1" dirty="0" smtClean="0">
                <a:solidFill>
                  <a:srgbClr val="000000"/>
                </a:solidFill>
                <a:latin typeface="Times New Roman" pitchFamily="18" charset="0"/>
                <a:cs typeface="Times New Roman" pitchFamily="18" charset="0"/>
              </a:rPr>
              <a:t>», «Вечера </a:t>
            </a:r>
            <a:r>
              <a:rPr lang="ru-RU" sz="2400" i="1" dirty="0">
                <a:solidFill>
                  <a:srgbClr val="000000"/>
                </a:solidFill>
                <a:latin typeface="Times New Roman" pitchFamily="18" charset="0"/>
                <a:cs typeface="Times New Roman" pitchFamily="18" charset="0"/>
              </a:rPr>
              <a:t>на хуторе близ Диканьки», русская поэзия… Именно с помощью такой литературы человек может научиться размышлять, оценивать поступки других людей, сформировать собственные нравственные ориентиры. </a:t>
            </a:r>
            <a:r>
              <a:rPr lang="ru-RU" sz="2400" b="1" i="1" dirty="0">
                <a:solidFill>
                  <a:srgbClr val="FF0000"/>
                </a:solidFill>
                <a:latin typeface="Times New Roman" pitchFamily="18" charset="0"/>
                <a:cs typeface="Times New Roman" pitchFamily="18" charset="0"/>
              </a:rPr>
              <a:t>Автор текста обращает внимание </a:t>
            </a:r>
            <a:r>
              <a:rPr lang="ru-RU" sz="2400" i="1" dirty="0">
                <a:solidFill>
                  <a:srgbClr val="000000"/>
                </a:solidFill>
                <a:latin typeface="Times New Roman" pitchFamily="18" charset="0"/>
                <a:cs typeface="Times New Roman" pitchFamily="18" charset="0"/>
              </a:rPr>
              <a:t>на особую роль художественной  книги. Эта роль заключается в воспитании души, развитии особого умения – чувствовать, сопереживать. </a:t>
            </a:r>
            <a:r>
              <a:rPr lang="ru-RU" sz="2400" b="1" i="1" dirty="0">
                <a:solidFill>
                  <a:srgbClr val="FF0000"/>
                </a:solidFill>
                <a:latin typeface="Times New Roman" pitchFamily="18" charset="0"/>
                <a:cs typeface="Times New Roman" pitchFamily="18" charset="0"/>
              </a:rPr>
              <a:t>И неслучайно писатель особо подчёркивает </a:t>
            </a:r>
            <a:r>
              <a:rPr lang="ru-RU" sz="2400" i="1" dirty="0">
                <a:solidFill>
                  <a:srgbClr val="000000"/>
                </a:solidFill>
                <a:latin typeface="Times New Roman" pitchFamily="18" charset="0"/>
                <a:cs typeface="Times New Roman" pitchFamily="18" charset="0"/>
              </a:rPr>
              <a:t>роль </a:t>
            </a:r>
            <a:r>
              <a:rPr lang="ru-RU" sz="2400" i="1" dirty="0" smtClean="0">
                <a:solidFill>
                  <a:srgbClr val="000000"/>
                </a:solidFill>
                <a:latin typeface="Times New Roman" pitchFamily="18" charset="0"/>
                <a:cs typeface="Times New Roman" pitchFamily="18" charset="0"/>
              </a:rPr>
              <a:t>этих книг </a:t>
            </a:r>
            <a:r>
              <a:rPr lang="ru-RU" sz="2400" i="1" dirty="0">
                <a:solidFill>
                  <a:srgbClr val="000000"/>
                </a:solidFill>
                <a:latin typeface="Times New Roman" pitchFamily="18" charset="0"/>
                <a:cs typeface="Times New Roman" pitchFamily="18" charset="0"/>
              </a:rPr>
              <a:t>именно в детстве, когда человек ещё в начале своего жизненного пути</a:t>
            </a:r>
            <a:r>
              <a:rPr lang="ru-RU" sz="2400" i="1" dirty="0">
                <a:solidFill>
                  <a:schemeClr val="bg2"/>
                </a:solidFill>
                <a:latin typeface="Times New Roman" pitchFamily="18" charset="0"/>
                <a:cs typeface="Times New Roman" pitchFamily="18" charset="0"/>
              </a:rPr>
              <a:t>.</a:t>
            </a:r>
            <a:endParaRPr lang="ru-RU" sz="2400" dirty="0">
              <a:solidFill>
                <a:schemeClr val="bg2"/>
              </a:solidFill>
              <a:latin typeface="Times New Roman" pitchFamily="18" charset="0"/>
              <a:cs typeface="Times New Roman" pitchFamily="18" charset="0"/>
            </a:endParaRPr>
          </a:p>
        </p:txBody>
      </p:sp>
    </p:spTree>
    <p:extLst>
      <p:ext uri="{BB962C8B-B14F-4D97-AF65-F5344CB8AC3E}">
        <p14:creationId xmlns:p14="http://schemas.microsoft.com/office/powerpoint/2010/main" val="978711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395536" y="1268760"/>
            <a:ext cx="8424936" cy="2016224"/>
          </a:xfrm>
          <a:prstGeom prst="rect">
            <a:avLst/>
          </a:prstGeom>
          <a:gradFill flip="none" rotWithShape="1">
            <a:gsLst>
              <a:gs pos="0">
                <a:schemeClr val="bg1">
                  <a:gamma/>
                  <a:shade val="46275"/>
                  <a:invGamma/>
                </a:schemeClr>
              </a:gs>
              <a:gs pos="50000">
                <a:schemeClr val="bg1"/>
              </a:gs>
              <a:gs pos="100000">
                <a:schemeClr val="bg1">
                  <a:gamma/>
                  <a:shade val="46275"/>
                  <a:invGamma/>
                </a:schemeClr>
              </a:gs>
            </a:gsLst>
            <a:lin ang="13500000" scaled="1"/>
            <a:tileRect/>
          </a:gra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just">
              <a:defRPr/>
            </a:pPr>
            <a:r>
              <a:rPr lang="ru-RU" sz="2400" b="1" dirty="0" smtClean="0">
                <a:latin typeface="Times New Roman" pitchFamily="18" charset="0"/>
                <a:cs typeface="Times New Roman" pitchFamily="18" charset="0"/>
              </a:rPr>
              <a:t>Прочитайте </a:t>
            </a:r>
            <a:r>
              <a:rPr lang="ru-RU" sz="2400" b="1" dirty="0">
                <a:latin typeface="Times New Roman" pitchFamily="18" charset="0"/>
                <a:cs typeface="Times New Roman" pitchFamily="18" charset="0"/>
              </a:rPr>
              <a:t>текст, выделите и прокомментируйте проблему текста. Сфор­мулируйте позицию автора. При комментировании можете использовать подсказки — материал для сочинения.</a:t>
            </a:r>
            <a:endParaRPr lang="ru-RU"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p14="http://schemas.microsoft.com/office/powerpoint/2010/main" val="1944379572"/>
              </p:ext>
            </p:extLst>
          </p:nvPr>
        </p:nvGraphicFramePr>
        <p:xfrm>
          <a:off x="107504" y="188640"/>
          <a:ext cx="8856984" cy="6480720"/>
        </p:xfrm>
        <a:graphic>
          <a:graphicData uri="http://schemas.openxmlformats.org/drawingml/2006/table">
            <a:tbl>
              <a:tblPr firstRow="1" firstCol="1" bandRow="1">
                <a:tableStyleId>{073A0DAA-6AF3-43AB-8588-CEC1D06C72B9}</a:tableStyleId>
              </a:tblPr>
              <a:tblGrid>
                <a:gridCol w="4032448"/>
                <a:gridCol w="4824536"/>
              </a:tblGrid>
              <a:tr h="376777">
                <a:tc>
                  <a:txBody>
                    <a:bodyPr/>
                    <a:lstStyle/>
                    <a:p>
                      <a:pPr algn="ctr">
                        <a:lnSpc>
                          <a:spcPts val="1280"/>
                        </a:lnSpc>
                        <a:spcAft>
                          <a:spcPts val="0"/>
                        </a:spcAft>
                      </a:pPr>
                      <a:endParaRPr lang="ru-RU" sz="2000" b="1" dirty="0" smtClean="0">
                        <a:solidFill>
                          <a:schemeClr val="tx1"/>
                        </a:solidFill>
                        <a:effectLst/>
                        <a:latin typeface="Times New Roman" pitchFamily="18" charset="0"/>
                        <a:cs typeface="Times New Roman" pitchFamily="18" charset="0"/>
                      </a:endParaRPr>
                    </a:p>
                    <a:p>
                      <a:pPr algn="ctr">
                        <a:lnSpc>
                          <a:spcPts val="1280"/>
                        </a:lnSpc>
                        <a:spcAft>
                          <a:spcPts val="0"/>
                        </a:spcAft>
                      </a:pPr>
                      <a:r>
                        <a:rPr lang="ru-RU" sz="2000" b="1" dirty="0" smtClean="0">
                          <a:solidFill>
                            <a:schemeClr val="tx1"/>
                          </a:solidFill>
                          <a:effectLst/>
                          <a:latin typeface="Times New Roman" pitchFamily="18" charset="0"/>
                          <a:cs typeface="Times New Roman" pitchFamily="18" charset="0"/>
                        </a:rPr>
                        <a:t>Вспомогательные вопросы</a:t>
                      </a:r>
                      <a:endParaRPr lang="ru-RU" sz="2000" b="1" dirty="0">
                        <a:solidFill>
                          <a:schemeClr val="tx1"/>
                        </a:solidFill>
                        <a:effectLst/>
                        <a:latin typeface="Times New Roman" pitchFamily="18" charset="0"/>
                        <a:ea typeface="Times New Roman"/>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ru-RU" sz="2000" b="1" dirty="0" smtClean="0">
                          <a:solidFill>
                            <a:schemeClr val="tx1"/>
                          </a:solidFill>
                          <a:effectLst/>
                          <a:latin typeface="Times New Roman" pitchFamily="18" charset="0"/>
                          <a:cs typeface="Times New Roman" pitchFamily="18" charset="0"/>
                        </a:rPr>
                        <a:t>Примеры </a:t>
                      </a:r>
                      <a:r>
                        <a:rPr lang="ru-RU" sz="2000" b="1" dirty="0" smtClean="0">
                          <a:solidFill>
                            <a:schemeClr val="tx1"/>
                          </a:solidFill>
                          <a:effectLst/>
                          <a:latin typeface="Times New Roman" pitchFamily="18" charset="0"/>
                          <a:cs typeface="Times New Roman" pitchFamily="18" charset="0"/>
                        </a:rPr>
                        <a:t>комментария</a:t>
                      </a:r>
                      <a:endParaRPr lang="ru-RU" sz="2000" b="1" dirty="0">
                        <a:solidFill>
                          <a:schemeClr val="tx1"/>
                        </a:solidFill>
                        <a:effectLst/>
                        <a:latin typeface="Times New Roman" pitchFamily="18" charset="0"/>
                        <a:ea typeface="Times New Roman"/>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6103943">
                <a:tc>
                  <a:txBody>
                    <a:bodyPr/>
                    <a:lstStyle/>
                    <a:p>
                      <a:pPr indent="90170" algn="just">
                        <a:lnSpc>
                          <a:spcPct val="100000"/>
                        </a:lnSpc>
                        <a:spcAft>
                          <a:spcPts val="0"/>
                        </a:spcAft>
                      </a:pPr>
                      <a:r>
                        <a:rPr lang="ru-RU" sz="1900" b="0" baseline="0" dirty="0" smtClean="0">
                          <a:solidFill>
                            <a:schemeClr val="tx1"/>
                          </a:solidFill>
                          <a:effectLst/>
                          <a:latin typeface="Times New Roman" pitchFamily="18" charset="0"/>
                          <a:cs typeface="Times New Roman" pitchFamily="18" charset="0"/>
                        </a:rPr>
                        <a:t>·</a:t>
                      </a:r>
                      <a:r>
                        <a:rPr lang="ru-RU" sz="1900" b="0" baseline="0" dirty="0">
                          <a:solidFill>
                            <a:schemeClr val="tx1"/>
                          </a:solidFill>
                          <a:effectLst/>
                          <a:latin typeface="Times New Roman" pitchFamily="18" charset="0"/>
                          <a:cs typeface="Times New Roman" pitchFamily="18" charset="0"/>
                        </a:rPr>
                        <a:t> </a:t>
                      </a:r>
                      <a:endParaRPr lang="ru-RU" sz="1900" b="0" baseline="0" dirty="0" smtClean="0">
                        <a:solidFill>
                          <a:schemeClr val="tx1"/>
                        </a:solidFill>
                        <a:effectLst/>
                        <a:latin typeface="Times New Roman" pitchFamily="18" charset="0"/>
                        <a:cs typeface="Times New Roman" pitchFamily="18" charset="0"/>
                      </a:endParaRPr>
                    </a:p>
                    <a:p>
                      <a:pPr indent="90170" algn="just">
                        <a:lnSpc>
                          <a:spcPct val="100000"/>
                        </a:lnSpc>
                        <a:spcAft>
                          <a:spcPts val="0"/>
                        </a:spcAft>
                      </a:pPr>
                      <a:endParaRPr lang="ru-RU" sz="1900" b="0" baseline="0" dirty="0" smtClean="0">
                        <a:solidFill>
                          <a:schemeClr val="tx1"/>
                        </a:solidFill>
                        <a:effectLst/>
                        <a:latin typeface="Times New Roman" pitchFamily="18" charset="0"/>
                        <a:cs typeface="Times New Roman" pitchFamily="18" charset="0"/>
                      </a:endParaRPr>
                    </a:p>
                    <a:p>
                      <a:pPr marL="285750" indent="-285750" algn="just">
                        <a:lnSpc>
                          <a:spcPct val="100000"/>
                        </a:lnSpc>
                        <a:spcAft>
                          <a:spcPts val="0"/>
                        </a:spcAft>
                        <a:buFont typeface="Arial" pitchFamily="34" charset="0"/>
                        <a:buChar char="•"/>
                      </a:pPr>
                      <a:r>
                        <a:rPr lang="ru-RU" sz="1900" b="0" baseline="0" dirty="0">
                          <a:solidFill>
                            <a:schemeClr val="tx1"/>
                          </a:solidFill>
                          <a:effectLst/>
                          <a:latin typeface="Times New Roman" pitchFamily="18" charset="0"/>
                          <a:cs typeface="Times New Roman" pitchFamily="18" charset="0"/>
                        </a:rPr>
                        <a:t> Как автору удаётся привлечь внимание к данной проблеме?</a:t>
                      </a:r>
                    </a:p>
                    <a:p>
                      <a:pPr marL="285750" indent="-285750" algn="just">
                        <a:lnSpc>
                          <a:spcPct val="100000"/>
                        </a:lnSpc>
                        <a:spcAft>
                          <a:spcPts val="0"/>
                        </a:spcAft>
                        <a:buFont typeface="Arial" pitchFamily="34" charset="0"/>
                        <a:buChar char="•"/>
                      </a:pPr>
                      <a:r>
                        <a:rPr lang="ru-RU" sz="1900" b="0" baseline="0" dirty="0" smtClean="0">
                          <a:solidFill>
                            <a:schemeClr val="tx1"/>
                          </a:solidFill>
                          <a:effectLst/>
                          <a:latin typeface="Times New Roman" pitchFamily="18" charset="0"/>
                          <a:cs typeface="Times New Roman" pitchFamily="18" charset="0"/>
                        </a:rPr>
                        <a:t>Как</a:t>
                      </a:r>
                      <a:r>
                        <a:rPr lang="ru-RU" sz="1900" b="0" baseline="0" dirty="0">
                          <a:solidFill>
                            <a:schemeClr val="tx1"/>
                          </a:solidFill>
                          <a:effectLst/>
                          <a:latin typeface="Times New Roman" pitchFamily="18" charset="0"/>
                          <a:cs typeface="Times New Roman" pitchFamily="18" charset="0"/>
                        </a:rPr>
                        <a:t>, на каком жизненном материале автор раскрывает проблему (какой случай из жизни им описан)?</a:t>
                      </a:r>
                    </a:p>
                    <a:p>
                      <a:pPr marL="285750" indent="-285750" algn="just">
                        <a:lnSpc>
                          <a:spcPct val="100000"/>
                        </a:lnSpc>
                        <a:spcAft>
                          <a:spcPts val="0"/>
                        </a:spcAft>
                        <a:buFont typeface="Arial" pitchFamily="34" charset="0"/>
                        <a:buChar char="•"/>
                      </a:pPr>
                      <a:r>
                        <a:rPr lang="ru-RU" sz="1900" b="0" baseline="0" dirty="0" smtClean="0">
                          <a:solidFill>
                            <a:schemeClr val="tx1"/>
                          </a:solidFill>
                          <a:effectLst/>
                          <a:latin typeface="Times New Roman" pitchFamily="18" charset="0"/>
                          <a:cs typeface="Times New Roman" pitchFamily="18" charset="0"/>
                        </a:rPr>
                        <a:t>Какие </a:t>
                      </a:r>
                      <a:r>
                        <a:rPr lang="ru-RU" sz="1900" b="0" baseline="0" dirty="0">
                          <a:solidFill>
                            <a:schemeClr val="tx1"/>
                          </a:solidFill>
                          <a:effectLst/>
                          <a:latin typeface="Times New Roman" pitchFamily="18" charset="0"/>
                          <a:cs typeface="Times New Roman" pitchFamily="18" charset="0"/>
                        </a:rPr>
                        <a:t>поступки совершает герой и как его это характеризует?</a:t>
                      </a:r>
                    </a:p>
                    <a:p>
                      <a:pPr marL="285750" indent="-285750" algn="just">
                        <a:lnSpc>
                          <a:spcPct val="100000"/>
                        </a:lnSpc>
                        <a:spcAft>
                          <a:spcPts val="0"/>
                        </a:spcAft>
                        <a:buFont typeface="Arial" pitchFamily="34" charset="0"/>
                        <a:buChar char="•"/>
                      </a:pPr>
                      <a:r>
                        <a:rPr lang="ru-RU" sz="1900" b="0" baseline="0" dirty="0" smtClean="0">
                          <a:solidFill>
                            <a:schemeClr val="tx1"/>
                          </a:solidFill>
                          <a:effectLst/>
                          <a:latin typeface="Times New Roman" pitchFamily="18" charset="0"/>
                          <a:cs typeface="Times New Roman" pitchFamily="18" charset="0"/>
                        </a:rPr>
                        <a:t>Какие </a:t>
                      </a:r>
                      <a:r>
                        <a:rPr lang="ru-RU" sz="1900" b="0" baseline="0" dirty="0">
                          <a:solidFill>
                            <a:schemeClr val="tx1"/>
                          </a:solidFill>
                          <a:effectLst/>
                          <a:latin typeface="Times New Roman" pitchFamily="18" charset="0"/>
                          <a:cs typeface="Times New Roman" pitchFamily="18" charset="0"/>
                        </a:rPr>
                        <a:t>имена известных людей, факты, события, цитаты и мудрые изречения упоминаются автором в тексте и для чего?</a:t>
                      </a:r>
                    </a:p>
                    <a:p>
                      <a:pPr marL="285750" indent="-285750" algn="just">
                        <a:lnSpc>
                          <a:spcPct val="100000"/>
                        </a:lnSpc>
                        <a:spcAft>
                          <a:spcPts val="0"/>
                        </a:spcAft>
                        <a:buFont typeface="Arial" pitchFamily="34" charset="0"/>
                        <a:buChar char="•"/>
                      </a:pPr>
                      <a:r>
                        <a:rPr lang="ru-RU" sz="1900" b="0" baseline="0" dirty="0" smtClean="0">
                          <a:solidFill>
                            <a:schemeClr val="tx1"/>
                          </a:solidFill>
                          <a:effectLst/>
                          <a:latin typeface="Times New Roman" pitchFamily="18" charset="0"/>
                          <a:cs typeface="Times New Roman" pitchFamily="18" charset="0"/>
                        </a:rPr>
                        <a:t>Какие </a:t>
                      </a:r>
                      <a:r>
                        <a:rPr lang="ru-RU" sz="1900" b="0" baseline="0" dirty="0">
                          <a:solidFill>
                            <a:schemeClr val="tx1"/>
                          </a:solidFill>
                          <a:effectLst/>
                          <a:latin typeface="Times New Roman" pitchFamily="18" charset="0"/>
                          <a:cs typeface="Times New Roman" pitchFamily="18" charset="0"/>
                        </a:rPr>
                        <a:t>эмоции вызывают у автора описанные им события и почему?</a:t>
                      </a:r>
                      <a:endParaRPr lang="ru-RU" sz="1900" b="0" baseline="0" dirty="0">
                        <a:solidFill>
                          <a:schemeClr val="tx1"/>
                        </a:solidFill>
                        <a:effectLst/>
                        <a:latin typeface="Times New Roman" pitchFamily="18" charset="0"/>
                        <a:ea typeface="Times New Roman"/>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0000"/>
                        </a:lnSpc>
                        <a:spcAft>
                          <a:spcPts val="0"/>
                        </a:spcAft>
                      </a:pPr>
                      <a:r>
                        <a:rPr lang="ru-RU" sz="1900" b="0" baseline="0" dirty="0">
                          <a:solidFill>
                            <a:schemeClr val="tx1"/>
                          </a:solidFill>
                          <a:effectLst/>
                        </a:rPr>
                        <a:t> </a:t>
                      </a:r>
                      <a:r>
                        <a:rPr lang="ru-RU" sz="1900" b="0" i="1" baseline="0" dirty="0">
                          <a:solidFill>
                            <a:schemeClr val="tx1"/>
                          </a:solidFill>
                          <a:effectLst/>
                        </a:rPr>
                        <a:t> </a:t>
                      </a:r>
                      <a:r>
                        <a:rPr lang="ru-RU" sz="1800" b="1" i="0" baseline="0" dirty="0" smtClean="0">
                          <a:solidFill>
                            <a:schemeClr val="tx1"/>
                          </a:solidFill>
                          <a:effectLst/>
                          <a:latin typeface="Times New Roman" pitchFamily="18" charset="0"/>
                          <a:cs typeface="Times New Roman" pitchFamily="18" charset="0"/>
                        </a:rPr>
                        <a:t>Автор </a:t>
                      </a:r>
                      <a:r>
                        <a:rPr lang="ru-RU" sz="1800" b="1" i="0" baseline="0" dirty="0">
                          <a:solidFill>
                            <a:schemeClr val="tx1"/>
                          </a:solidFill>
                          <a:effectLst/>
                          <a:latin typeface="Times New Roman" pitchFamily="18" charset="0"/>
                          <a:cs typeface="Times New Roman" pitchFamily="18" charset="0"/>
                        </a:rPr>
                        <a:t>данного текста рассматривает проблему отношения человека к войне.</a:t>
                      </a:r>
                    </a:p>
                    <a:p>
                      <a:pPr algn="just">
                        <a:lnSpc>
                          <a:spcPct val="100000"/>
                        </a:lnSpc>
                        <a:spcAft>
                          <a:spcPts val="0"/>
                        </a:spcAft>
                      </a:pPr>
                      <a:r>
                        <a:rPr lang="ru-RU" sz="1800" b="1" i="0" baseline="0" dirty="0">
                          <a:solidFill>
                            <a:schemeClr val="tx1"/>
                          </a:solidFill>
                          <a:effectLst/>
                          <a:latin typeface="Times New Roman" pitchFamily="18" charset="0"/>
                          <a:cs typeface="Times New Roman" pitchFamily="18" charset="0"/>
                        </a:rPr>
                        <a:t>   </a:t>
                      </a:r>
                      <a:r>
                        <a:rPr lang="ru-RU" sz="1800" b="1" i="0" baseline="0" dirty="0" smtClean="0">
                          <a:solidFill>
                            <a:schemeClr val="tx1"/>
                          </a:solidFill>
                          <a:effectLst/>
                          <a:latin typeface="Times New Roman" pitchFamily="18" charset="0"/>
                          <a:cs typeface="Times New Roman" pitchFamily="18" charset="0"/>
                        </a:rPr>
                        <a:t>Чтобы </a:t>
                      </a:r>
                      <a:r>
                        <a:rPr lang="ru-RU" sz="1800" b="1" i="0" baseline="0" dirty="0">
                          <a:solidFill>
                            <a:schemeClr val="tx1"/>
                          </a:solidFill>
                          <a:effectLst/>
                          <a:latin typeface="Times New Roman" pitchFamily="18" charset="0"/>
                          <a:cs typeface="Times New Roman" pitchFamily="18" charset="0"/>
                        </a:rPr>
                        <a:t>привлечь внимание читателей к этому вопросу, Л. Андреев приводит развёрнутый монолог героя, который убеждает своего брата в том, что безумие войны способно лишить человека его лучших качеств. Его собеседник сам был участником боевых действий, но стремится поскорее забыть о том тяжёлом времени. Л. Андреев восхищается мудростью этого человека, который, пройдя через тяжёлые испытания, осознал: смысл жизни и радость каждого из нас заключается не в разрушении и уничтожении себе подобных, а в свободном созидательном труде, в наслаждении творчеством, в заботе о своих детях.</a:t>
                      </a:r>
                      <a:endParaRPr lang="ru-RU" sz="1800" b="1" i="0" baseline="0" dirty="0">
                        <a:solidFill>
                          <a:schemeClr val="tx1"/>
                        </a:solidFill>
                        <a:effectLst/>
                        <a:latin typeface="Times New Roman" pitchFamily="18" charset="0"/>
                        <a:ea typeface="Times New Roman"/>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5793832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user\Desktop\4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260648"/>
            <a:ext cx="9106752" cy="59046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80065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3074" name="Picture 2" descr="http://1.bp.blogspot.com/-gsJWcPQIk84/UvYhsiptB4I/AAAAAAAADxI/bIxYz4a7X1w/s1600/44.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60" y="52350"/>
            <a:ext cx="9173760" cy="64729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45867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42852"/>
            <a:ext cx="8784976" cy="6715148"/>
          </a:xfrm>
        </p:spPr>
        <p:txBody>
          <a:bodyPr>
            <a:normAutofit fontScale="55000" lnSpcReduction="20000"/>
          </a:bodyPr>
          <a:lstStyle/>
          <a:p>
            <a:pPr marL="0" indent="0" algn="just">
              <a:spcBef>
                <a:spcPts val="0"/>
              </a:spcBef>
              <a:buNone/>
            </a:pPr>
            <a:r>
              <a:rPr lang="en-US" dirty="0" smtClean="0">
                <a:latin typeface="Times New Roman" pitchFamily="18" charset="0"/>
                <a:cs typeface="Times New Roman" pitchFamily="18" charset="0"/>
              </a:rPr>
              <a:t>	</a:t>
            </a:r>
            <a:r>
              <a:rPr lang="ru-RU" sz="4400" i="1" dirty="0" smtClean="0">
                <a:latin typeface="Times New Roman" pitchFamily="18" charset="0"/>
                <a:cs typeface="Times New Roman" pitchFamily="18" charset="0"/>
              </a:rPr>
              <a:t>Чуть </a:t>
            </a:r>
            <a:r>
              <a:rPr lang="ru-RU" sz="4400" i="1" dirty="0">
                <a:latin typeface="Times New Roman" pitchFamily="18" charset="0"/>
                <a:cs typeface="Times New Roman" pitchFamily="18" charset="0"/>
              </a:rPr>
              <a:t>ли не на каждом шагу мы вносим свой вклад в уничтожение дикой природы. Таких примеров можно приводить множество. И всё это происходит лишь потому, что нарушается простой жизненный принцип: если можешь, не причиняй беспокойства другим. Великий французский писатель Антуан де Сент-Экзюпери вложил в уста одного из своих героев мудрые слова: «Ты всегда в ответе за тех, кого приручил». Гордясь своим разумом и силой, не следует забывать о том, что человек, в сущности, лишь совсем недавно перешагнул тонкую грань, отделяющую его от животного. И не абсолютный разум в нас, а только первые проблески его.</a:t>
            </a:r>
          </a:p>
          <a:p>
            <a:pPr marL="0" indent="0" algn="just">
              <a:spcBef>
                <a:spcPts val="0"/>
              </a:spcBef>
              <a:buNone/>
            </a:pPr>
            <a:r>
              <a:rPr lang="ru-RU" sz="4400" i="1" dirty="0" smtClean="0">
                <a:latin typeface="Times New Roman" pitchFamily="18" charset="0"/>
                <a:cs typeface="Times New Roman" pitchFamily="18" charset="0"/>
              </a:rPr>
              <a:t>	Чтобы </a:t>
            </a:r>
            <a:r>
              <a:rPr lang="ru-RU" sz="4400" i="1" dirty="0">
                <a:latin typeface="Times New Roman" pitchFamily="18" charset="0"/>
                <a:cs typeface="Times New Roman" pitchFamily="18" charset="0"/>
              </a:rPr>
              <a:t>лучше осознать необходимость защиты природы, мы должны определить, чем же мы обязаны животному миру, кроме того, что сами являемся его представителями</a:t>
            </a:r>
            <a:r>
              <a:rPr lang="ru-RU" sz="4400" i="1" dirty="0" smtClean="0">
                <a:latin typeface="Times New Roman" pitchFamily="18" charset="0"/>
                <a:cs typeface="Times New Roman" pitchFamily="18" charset="0"/>
              </a:rPr>
              <a:t>.</a:t>
            </a:r>
            <a:r>
              <a:rPr lang="en-US" sz="4400" i="1" dirty="0" smtClean="0">
                <a:latin typeface="Times New Roman" pitchFamily="18" charset="0"/>
                <a:cs typeface="Times New Roman" pitchFamily="18" charset="0"/>
              </a:rPr>
              <a:t> </a:t>
            </a:r>
            <a:r>
              <a:rPr lang="ru-RU" sz="4400" i="1" dirty="0" smtClean="0">
                <a:latin typeface="Times New Roman" pitchFamily="18" charset="0"/>
                <a:cs typeface="Times New Roman" pitchFamily="18" charset="0"/>
              </a:rPr>
              <a:t>(</a:t>
            </a:r>
            <a:r>
              <a:rPr lang="ru-RU" sz="4400" i="1" dirty="0">
                <a:latin typeface="Times New Roman" pitchFamily="18" charset="0"/>
                <a:cs typeface="Times New Roman" pitchFamily="18" charset="0"/>
              </a:rPr>
              <a:t>По А. Агееву)</a:t>
            </a:r>
          </a:p>
          <a:p>
            <a:pPr marL="0" indent="0" algn="ctr">
              <a:buNone/>
            </a:pPr>
            <a:r>
              <a:rPr lang="ru-RU" sz="3800" b="1" dirty="0">
                <a:latin typeface="Times New Roman" pitchFamily="18" charset="0"/>
                <a:cs typeface="Times New Roman" pitchFamily="18" charset="0"/>
              </a:rPr>
              <a:t>Материал для сочинения:</a:t>
            </a:r>
            <a:endParaRPr lang="ru-RU" sz="3800" dirty="0">
              <a:latin typeface="Times New Roman" pitchFamily="18" charset="0"/>
              <a:cs typeface="Times New Roman" pitchFamily="18" charset="0"/>
            </a:endParaRPr>
          </a:p>
          <a:p>
            <a:pPr marL="0" indent="0" algn="just">
              <a:spcBef>
                <a:spcPts val="0"/>
              </a:spcBef>
              <a:buNone/>
            </a:pPr>
            <a:r>
              <a:rPr lang="en-US" sz="3800" b="1" i="1" dirty="0" smtClean="0">
                <a:solidFill>
                  <a:srgbClr val="FF0000"/>
                </a:solidFill>
                <a:latin typeface="Times New Roman" pitchFamily="18" charset="0"/>
                <a:cs typeface="Times New Roman" pitchFamily="18" charset="0"/>
              </a:rPr>
              <a:t>	</a:t>
            </a:r>
            <a:r>
              <a:rPr lang="ru-RU" sz="3800" b="1" i="1" dirty="0" smtClean="0">
                <a:solidFill>
                  <a:srgbClr val="FF0000"/>
                </a:solidFill>
                <a:latin typeface="Times New Roman" pitchFamily="18" charset="0"/>
                <a:cs typeface="Times New Roman" pitchFamily="18" charset="0"/>
              </a:rPr>
              <a:t>А. Агеев </a:t>
            </a:r>
            <a:r>
              <a:rPr lang="ru-RU" sz="3800" b="1" i="1" dirty="0">
                <a:solidFill>
                  <a:srgbClr val="FF0000"/>
                </a:solidFill>
                <a:latin typeface="Times New Roman" pitchFamily="18" charset="0"/>
                <a:cs typeface="Times New Roman" pitchFamily="18" charset="0"/>
              </a:rPr>
              <a:t>поднимает такую актуальную проблему, как... </a:t>
            </a:r>
            <a:endParaRPr lang="ru-RU" sz="3800" b="1" dirty="0">
              <a:solidFill>
                <a:srgbClr val="FF0000"/>
              </a:solidFill>
              <a:latin typeface="Times New Roman" pitchFamily="18" charset="0"/>
              <a:cs typeface="Times New Roman" pitchFamily="18" charset="0"/>
            </a:endParaRPr>
          </a:p>
          <a:p>
            <a:pPr marL="0" indent="0" algn="just">
              <a:spcBef>
                <a:spcPts val="0"/>
              </a:spcBef>
              <a:buNone/>
            </a:pPr>
            <a:r>
              <a:rPr lang="en-US" sz="3800" b="1" i="1" dirty="0" smtClean="0">
                <a:solidFill>
                  <a:srgbClr val="FF0000"/>
                </a:solidFill>
                <a:latin typeface="Times New Roman" pitchFamily="18" charset="0"/>
                <a:cs typeface="Times New Roman" pitchFamily="18" charset="0"/>
              </a:rPr>
              <a:t>	</a:t>
            </a:r>
            <a:r>
              <a:rPr lang="ru-RU" sz="3800" b="1" i="1" dirty="0" smtClean="0">
                <a:solidFill>
                  <a:srgbClr val="FF0000"/>
                </a:solidFill>
                <a:latin typeface="Times New Roman" pitchFamily="18" charset="0"/>
                <a:cs typeface="Times New Roman" pitchFamily="18" charset="0"/>
              </a:rPr>
              <a:t>По </a:t>
            </a:r>
            <a:r>
              <a:rPr lang="ru-RU" sz="3800" b="1" i="1" dirty="0">
                <a:solidFill>
                  <a:srgbClr val="FF0000"/>
                </a:solidFill>
                <a:latin typeface="Times New Roman" pitchFamily="18" charset="0"/>
                <a:cs typeface="Times New Roman" pitchFamily="18" charset="0"/>
              </a:rPr>
              <a:t>мнению </a:t>
            </a:r>
            <a:r>
              <a:rPr lang="ru-RU" sz="3800" b="1" i="1" dirty="0" smtClean="0">
                <a:solidFill>
                  <a:srgbClr val="FF0000"/>
                </a:solidFill>
                <a:latin typeface="Times New Roman" pitchFamily="18" charset="0"/>
                <a:cs typeface="Times New Roman" pitchFamily="18" charset="0"/>
              </a:rPr>
              <a:t>автора, </a:t>
            </a:r>
            <a:r>
              <a:rPr lang="ru-RU" sz="3800" b="1" i="1" dirty="0">
                <a:solidFill>
                  <a:srgbClr val="FF0000"/>
                </a:solidFill>
                <a:latin typeface="Times New Roman" pitchFamily="18" charset="0"/>
                <a:cs typeface="Times New Roman" pitchFamily="18" charset="0"/>
              </a:rPr>
              <a:t>в своём отношении к миру человечество должно руководствоваться простым принципом... </a:t>
            </a:r>
            <a:r>
              <a:rPr lang="en-US" sz="3800" b="1" i="1" dirty="0" smtClean="0">
                <a:solidFill>
                  <a:srgbClr val="FF0000"/>
                </a:solidFill>
                <a:latin typeface="Times New Roman" pitchFamily="18" charset="0"/>
                <a:cs typeface="Times New Roman" pitchFamily="18" charset="0"/>
              </a:rPr>
              <a:t> </a:t>
            </a:r>
            <a:r>
              <a:rPr lang="ru-RU" sz="3800" b="1" i="1" dirty="0" smtClean="0">
                <a:solidFill>
                  <a:srgbClr val="FF0000"/>
                </a:solidFill>
                <a:latin typeface="Times New Roman" pitchFamily="18" charset="0"/>
                <a:cs typeface="Times New Roman" pitchFamily="18" charset="0"/>
              </a:rPr>
              <a:t>Не </a:t>
            </a:r>
            <a:r>
              <a:rPr lang="ru-RU" sz="3800" b="1" i="1" dirty="0">
                <a:solidFill>
                  <a:srgbClr val="FF0000"/>
                </a:solidFill>
                <a:latin typeface="Times New Roman" pitchFamily="18" charset="0"/>
                <a:cs typeface="Times New Roman" pitchFamily="18" charset="0"/>
              </a:rPr>
              <a:t>случайно </a:t>
            </a:r>
            <a:r>
              <a:rPr lang="ru-RU" sz="3800" b="1" i="1" dirty="0" smtClean="0">
                <a:solidFill>
                  <a:srgbClr val="FF0000"/>
                </a:solidFill>
                <a:latin typeface="Times New Roman" pitchFamily="18" charset="0"/>
                <a:cs typeface="Times New Roman" pitchFamily="18" charset="0"/>
              </a:rPr>
              <a:t>он цитирует</a:t>
            </a:r>
            <a:r>
              <a:rPr lang="ru-RU" sz="3800" b="1" i="1" dirty="0">
                <a:solidFill>
                  <a:srgbClr val="FF0000"/>
                </a:solidFill>
                <a:latin typeface="Times New Roman" pitchFamily="18" charset="0"/>
                <a:cs typeface="Times New Roman" pitchFamily="18" charset="0"/>
              </a:rPr>
              <a:t>... Эти слова напоминают нам о том, что... Действительно, человек не должен забывать о том, что...</a:t>
            </a:r>
            <a:endParaRPr lang="ru-RU" sz="3800" b="1" dirty="0">
              <a:solidFill>
                <a:srgbClr val="FF0000"/>
              </a:solidFill>
              <a:latin typeface="Times New Roman" pitchFamily="18" charset="0"/>
              <a:cs typeface="Times New Roman" pitchFamily="18" charset="0"/>
            </a:endParaRPr>
          </a:p>
          <a:p>
            <a:pPr marL="0" indent="0" algn="just">
              <a:spcBef>
                <a:spcPts val="0"/>
              </a:spcBef>
              <a:buNone/>
            </a:pPr>
            <a:r>
              <a:rPr lang="en-US" sz="3800" b="1" i="1" dirty="0" smtClean="0">
                <a:solidFill>
                  <a:srgbClr val="FF0000"/>
                </a:solidFill>
                <a:latin typeface="Times New Roman" pitchFamily="18" charset="0"/>
                <a:cs typeface="Times New Roman" pitchFamily="18" charset="0"/>
              </a:rPr>
              <a:t>	</a:t>
            </a:r>
            <a:r>
              <a:rPr lang="ru-RU" sz="3800" b="1" i="1" dirty="0" smtClean="0">
                <a:solidFill>
                  <a:srgbClr val="FF0000"/>
                </a:solidFill>
                <a:latin typeface="Times New Roman" pitchFamily="18" charset="0"/>
                <a:cs typeface="Times New Roman" pitchFamily="18" charset="0"/>
              </a:rPr>
              <a:t>Я </a:t>
            </a:r>
            <a:r>
              <a:rPr lang="ru-RU" sz="3800" b="1" i="1" dirty="0">
                <a:solidFill>
                  <a:srgbClr val="FF0000"/>
                </a:solidFill>
                <a:latin typeface="Times New Roman" pitchFamily="18" charset="0"/>
                <a:cs typeface="Times New Roman" pitchFamily="18" charset="0"/>
              </a:rPr>
              <a:t>думаю, что позицию автора можно сформулировать следующим образом...</a:t>
            </a:r>
            <a:endParaRPr lang="ru-RU" sz="3800" b="1" dirty="0">
              <a:solidFill>
                <a:srgbClr val="FF0000"/>
              </a:solidFill>
              <a:latin typeface="Times New Roman" pitchFamily="18" charset="0"/>
              <a:cs typeface="Times New Roman" pitchFamily="18" charset="0"/>
            </a:endParaRPr>
          </a:p>
          <a:p>
            <a:endParaRPr lang="ru-RU" sz="3800" dirty="0"/>
          </a:p>
        </p:txBody>
      </p:sp>
    </p:spTree>
    <p:extLst>
      <p:ext uri="{BB962C8B-B14F-4D97-AF65-F5344CB8AC3E}">
        <p14:creationId xmlns:p14="http://schemas.microsoft.com/office/powerpoint/2010/main" val="26929737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260648"/>
            <a:ext cx="8712968" cy="6597352"/>
          </a:xfrm>
        </p:spPr>
        <p:txBody>
          <a:bodyPr>
            <a:normAutofit fontScale="40000" lnSpcReduction="20000"/>
          </a:bodyPr>
          <a:lstStyle/>
          <a:p>
            <a:pPr marL="0" indent="0" algn="just">
              <a:spcBef>
                <a:spcPts val="0"/>
              </a:spcBef>
              <a:buNone/>
            </a:pPr>
            <a:r>
              <a:rPr lang="en-US" sz="4000" i="1" dirty="0" smtClean="0">
                <a:latin typeface="Times New Roman" pitchFamily="18" charset="0"/>
                <a:cs typeface="Times New Roman" pitchFamily="18" charset="0"/>
              </a:rPr>
              <a:t>	</a:t>
            </a:r>
            <a:r>
              <a:rPr lang="ru-RU" sz="5000" i="1" dirty="0">
                <a:latin typeface="Times New Roman" pitchFamily="18" charset="0"/>
                <a:cs typeface="Times New Roman" pitchFamily="18" charset="0"/>
              </a:rPr>
              <a:t>Как бы ни был увлечён человек историей, спортом или математикой, он должен быть достаточно культурен, чтобы все необходимые дела встречать без отвращения.</a:t>
            </a:r>
          </a:p>
          <a:p>
            <a:pPr marL="0" indent="0" algn="just">
              <a:spcBef>
                <a:spcPts val="0"/>
              </a:spcBef>
              <a:buNone/>
            </a:pPr>
            <a:r>
              <a:rPr lang="en-US" sz="5000" i="1" dirty="0" smtClean="0">
                <a:latin typeface="Times New Roman" pitchFamily="18" charset="0"/>
                <a:cs typeface="Times New Roman" pitchFamily="18" charset="0"/>
              </a:rPr>
              <a:t>	</a:t>
            </a:r>
            <a:r>
              <a:rPr lang="ru-RU" sz="5000" i="1" dirty="0" smtClean="0">
                <a:latin typeface="Times New Roman" pitchFamily="18" charset="0"/>
                <a:cs typeface="Times New Roman" pitchFamily="18" charset="0"/>
              </a:rPr>
              <a:t>Ведь </a:t>
            </a:r>
            <a:r>
              <a:rPr lang="ru-RU" sz="5000" i="1" dirty="0">
                <a:latin typeface="Times New Roman" pitchFamily="18" charset="0"/>
                <a:cs typeface="Times New Roman" pitchFamily="18" charset="0"/>
              </a:rPr>
              <a:t>что такое культура? Культурным мы называем всё, что обработано в интересах человека и в традициях общества, к чему приложены усилия. Культурное противоположно дикому. Яблоня-дичок даёт кислые, сморщенные плоды, в рот не возьмёшь. Яблоня, над которой работали, даёт плоды большие, красивые и вкусные. Это культурное растение. Так и в человеке: у него есть культура мысли, если он много учился, и культура поведения, если его хорошо воспитывали, и культура тела, если он занимался спортом. А культура чувств? Культура желаний? Культура интересов? Эти виды культуры тоже не приходят сами собой, тоже требуют работы, воспитания и самовоспитания. Иначе выходит человек-дичок, дикий человек среди развитых, культурных людей. Дикарь в наши дни не тот, кто ходит в набедренной повязке и ест сырое мясо, — дикарь тот, к воспитанию которого не приложено никаких усилий, и потому он не умеет управлять собой, </a:t>
            </a:r>
            <a:r>
              <a:rPr lang="ru-RU" sz="5000" i="1" dirty="0" smtClean="0">
                <a:latin typeface="Times New Roman" pitchFamily="18" charset="0"/>
                <a:cs typeface="Times New Roman" pitchFamily="18" charset="0"/>
              </a:rPr>
              <a:t>своими </a:t>
            </a:r>
            <a:r>
              <a:rPr lang="ru-RU" sz="5000" i="1" dirty="0">
                <a:latin typeface="Times New Roman" pitchFamily="18" charset="0"/>
                <a:cs typeface="Times New Roman" pitchFamily="18" charset="0"/>
              </a:rPr>
              <a:t>движениями, чувствами, интересами</a:t>
            </a:r>
            <a:r>
              <a:rPr lang="ru-RU" sz="5000" i="1" dirty="0" smtClean="0">
                <a:latin typeface="Times New Roman" pitchFamily="18" charset="0"/>
                <a:cs typeface="Times New Roman" pitchFamily="18" charset="0"/>
              </a:rPr>
              <a:t>.</a:t>
            </a:r>
            <a:r>
              <a:rPr lang="en-US" sz="5000" i="1" dirty="0" smtClean="0">
                <a:latin typeface="Times New Roman" pitchFamily="18" charset="0"/>
                <a:cs typeface="Times New Roman" pitchFamily="18" charset="0"/>
              </a:rPr>
              <a:t> </a:t>
            </a:r>
            <a:r>
              <a:rPr lang="ru-RU" sz="5000" i="1" dirty="0" smtClean="0">
                <a:latin typeface="Times New Roman" pitchFamily="18" charset="0"/>
                <a:cs typeface="Times New Roman" pitchFamily="18" charset="0"/>
              </a:rPr>
              <a:t>(</a:t>
            </a:r>
            <a:r>
              <a:rPr lang="ru-RU" sz="5000" i="1" dirty="0">
                <a:latin typeface="Times New Roman" pitchFamily="18" charset="0"/>
                <a:cs typeface="Times New Roman" pitchFamily="18" charset="0"/>
              </a:rPr>
              <a:t>По С. Соловейчику </a:t>
            </a:r>
            <a:r>
              <a:rPr lang="ru-RU" sz="5000" i="1" dirty="0" smtClean="0">
                <a:latin typeface="Times New Roman" pitchFamily="18" charset="0"/>
                <a:cs typeface="Times New Roman" pitchFamily="18" charset="0"/>
              </a:rPr>
              <a:t>)</a:t>
            </a:r>
          </a:p>
          <a:p>
            <a:pPr marL="0" indent="0" algn="ctr">
              <a:spcBef>
                <a:spcPts val="0"/>
              </a:spcBef>
              <a:buNone/>
            </a:pPr>
            <a:r>
              <a:rPr lang="ru-RU" sz="5100" b="1" dirty="0" smtClean="0">
                <a:latin typeface="Times New Roman" pitchFamily="18" charset="0"/>
                <a:cs typeface="Times New Roman" pitchFamily="18" charset="0"/>
              </a:rPr>
              <a:t>Материал </a:t>
            </a:r>
            <a:r>
              <a:rPr lang="ru-RU" sz="5100" b="1" dirty="0">
                <a:latin typeface="Times New Roman" pitchFamily="18" charset="0"/>
                <a:cs typeface="Times New Roman" pitchFamily="18" charset="0"/>
              </a:rPr>
              <a:t>для сочинения:</a:t>
            </a:r>
            <a:endParaRPr lang="ru-RU" sz="5100" dirty="0">
              <a:latin typeface="Times New Roman" pitchFamily="18" charset="0"/>
              <a:cs typeface="Times New Roman" pitchFamily="18" charset="0"/>
            </a:endParaRPr>
          </a:p>
          <a:p>
            <a:pPr marL="0" indent="0" algn="just">
              <a:spcBef>
                <a:spcPts val="0"/>
              </a:spcBef>
              <a:buNone/>
            </a:pPr>
            <a:r>
              <a:rPr lang="en-US" sz="5100" i="1" dirty="0" smtClean="0">
                <a:solidFill>
                  <a:srgbClr val="C00000"/>
                </a:solidFill>
                <a:latin typeface="Times New Roman" pitchFamily="18" charset="0"/>
                <a:cs typeface="Times New Roman" pitchFamily="18" charset="0"/>
              </a:rPr>
              <a:t>	</a:t>
            </a:r>
            <a:r>
              <a:rPr lang="ru-RU" sz="5100" b="1" i="1" dirty="0" smtClean="0">
                <a:solidFill>
                  <a:srgbClr val="C00000"/>
                </a:solidFill>
                <a:latin typeface="Times New Roman" pitchFamily="18" charset="0"/>
                <a:cs typeface="Times New Roman" pitchFamily="18" charset="0"/>
              </a:rPr>
              <a:t>Что </a:t>
            </a:r>
            <a:r>
              <a:rPr lang="ru-RU" sz="5100" b="1" i="1" dirty="0">
                <a:solidFill>
                  <a:srgbClr val="C00000"/>
                </a:solidFill>
                <a:latin typeface="Times New Roman" pitchFamily="18" charset="0"/>
                <a:cs typeface="Times New Roman" pitchFamily="18" charset="0"/>
              </a:rPr>
              <a:t>такое..? Какого человека можно назвать …? Такие вопросы привлекли внимание Симона Соловейчика.</a:t>
            </a:r>
            <a:endParaRPr lang="ru-RU" sz="5100" b="1" dirty="0">
              <a:solidFill>
                <a:srgbClr val="C00000"/>
              </a:solidFill>
              <a:latin typeface="Times New Roman" pitchFamily="18" charset="0"/>
              <a:cs typeface="Times New Roman" pitchFamily="18" charset="0"/>
            </a:endParaRPr>
          </a:p>
          <a:p>
            <a:pPr marL="0" indent="0" algn="just">
              <a:spcBef>
                <a:spcPts val="0"/>
              </a:spcBef>
              <a:buNone/>
            </a:pPr>
            <a:r>
              <a:rPr lang="en-US" sz="5100" b="1" i="1" dirty="0" smtClean="0">
                <a:solidFill>
                  <a:srgbClr val="C00000"/>
                </a:solidFill>
                <a:latin typeface="Times New Roman" pitchFamily="18" charset="0"/>
                <a:cs typeface="Times New Roman" pitchFamily="18" charset="0"/>
              </a:rPr>
              <a:t>	</a:t>
            </a:r>
            <a:r>
              <a:rPr lang="ru-RU" sz="5100" b="1" i="1" dirty="0" smtClean="0">
                <a:solidFill>
                  <a:srgbClr val="C00000"/>
                </a:solidFill>
                <a:latin typeface="Times New Roman" pitchFamily="18" charset="0"/>
                <a:cs typeface="Times New Roman" pitchFamily="18" charset="0"/>
              </a:rPr>
              <a:t>Размышляя </a:t>
            </a:r>
            <a:r>
              <a:rPr lang="ru-RU" sz="5100" b="1" i="1" dirty="0">
                <a:solidFill>
                  <a:srgbClr val="C00000"/>
                </a:solidFill>
                <a:latin typeface="Times New Roman" pitchFamily="18" charset="0"/>
                <a:cs typeface="Times New Roman" pitchFamily="18" charset="0"/>
              </a:rPr>
              <a:t>над поставленной проблемой, автор подчёркивает, что культурным принято называть... Соловейчик проводит аналогию между... (Автор сравнивает...) Публицист пишет о... По его мнению, дикарь в наши дни — это...</a:t>
            </a:r>
            <a:endParaRPr lang="ru-RU" sz="5100" b="1" dirty="0">
              <a:solidFill>
                <a:srgbClr val="C00000"/>
              </a:solidFill>
              <a:latin typeface="Times New Roman" pitchFamily="18" charset="0"/>
              <a:cs typeface="Times New Roman" pitchFamily="18" charset="0"/>
            </a:endParaRPr>
          </a:p>
          <a:p>
            <a:pPr marL="0" indent="0" algn="just">
              <a:spcBef>
                <a:spcPts val="0"/>
              </a:spcBef>
              <a:buNone/>
            </a:pPr>
            <a:r>
              <a:rPr lang="en-US" sz="5100" b="1" i="1" dirty="0" smtClean="0">
                <a:solidFill>
                  <a:srgbClr val="C00000"/>
                </a:solidFill>
                <a:latin typeface="Times New Roman" pitchFamily="18" charset="0"/>
                <a:cs typeface="Times New Roman" pitchFamily="18" charset="0"/>
              </a:rPr>
              <a:t>	</a:t>
            </a:r>
            <a:r>
              <a:rPr lang="ru-RU" sz="5100" b="1" i="1" dirty="0" smtClean="0">
                <a:solidFill>
                  <a:srgbClr val="C00000"/>
                </a:solidFill>
                <a:latin typeface="Times New Roman" pitchFamily="18" charset="0"/>
                <a:cs typeface="Times New Roman" pitchFamily="18" charset="0"/>
              </a:rPr>
              <a:t>Таким </a:t>
            </a:r>
            <a:r>
              <a:rPr lang="ru-RU" sz="5100" b="1" i="1" dirty="0">
                <a:solidFill>
                  <a:srgbClr val="C00000"/>
                </a:solidFill>
                <a:latin typeface="Times New Roman" pitchFamily="18" charset="0"/>
                <a:cs typeface="Times New Roman" pitchFamily="18" charset="0"/>
              </a:rPr>
              <a:t>образом, автор приходит к следующему выводу...</a:t>
            </a:r>
            <a:endParaRPr lang="ru-RU" sz="5100" b="1" dirty="0">
              <a:solidFill>
                <a:srgbClr val="C00000"/>
              </a:solidFill>
              <a:latin typeface="Times New Roman" pitchFamily="18" charset="0"/>
              <a:cs typeface="Times New Roman" pitchFamily="18" charset="0"/>
            </a:endParaRPr>
          </a:p>
          <a:p>
            <a:pPr marL="0" indent="0" algn="just">
              <a:buNone/>
            </a:pPr>
            <a:endParaRPr lang="ru-RU" dirty="0"/>
          </a:p>
        </p:txBody>
      </p:sp>
    </p:spTree>
    <p:extLst>
      <p:ext uri="{BB962C8B-B14F-4D97-AF65-F5344CB8AC3E}">
        <p14:creationId xmlns:p14="http://schemas.microsoft.com/office/powerpoint/2010/main" val="18216294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116632"/>
            <a:ext cx="8712968" cy="6912768"/>
          </a:xfrm>
        </p:spPr>
        <p:txBody>
          <a:bodyPr>
            <a:normAutofit fontScale="32500" lnSpcReduction="20000"/>
          </a:bodyPr>
          <a:lstStyle/>
          <a:p>
            <a:pPr marL="0" indent="0" algn="just">
              <a:spcBef>
                <a:spcPts val="0"/>
              </a:spcBef>
              <a:buNone/>
            </a:pPr>
            <a:r>
              <a:rPr lang="en-US" sz="4200" dirty="0" smtClean="0">
                <a:latin typeface="Times New Roman" pitchFamily="18" charset="0"/>
                <a:cs typeface="Times New Roman" pitchFamily="18" charset="0"/>
              </a:rPr>
              <a:t>	</a:t>
            </a:r>
            <a:r>
              <a:rPr lang="ru-RU" sz="5500" dirty="0">
                <a:latin typeface="Times New Roman" pitchFamily="18" charset="0"/>
                <a:cs typeface="Times New Roman" pitchFamily="18" charset="0"/>
              </a:rPr>
              <a:t>Как украсилась бы жизнь, если бы каждый человек мог знать, на что он способен! </a:t>
            </a:r>
            <a:r>
              <a:rPr lang="en-US" sz="5500" dirty="0" smtClean="0">
                <a:latin typeface="Times New Roman" pitchFamily="18" charset="0"/>
                <a:cs typeface="Times New Roman" pitchFamily="18" charset="0"/>
              </a:rPr>
              <a:t>	</a:t>
            </a:r>
            <a:r>
              <a:rPr lang="ru-RU" sz="5500" dirty="0" smtClean="0">
                <a:latin typeface="Times New Roman" pitchFamily="18" charset="0"/>
                <a:cs typeface="Times New Roman" pitchFamily="18" charset="0"/>
              </a:rPr>
              <a:t>Ведь </a:t>
            </a:r>
            <a:r>
              <a:rPr lang="ru-RU" sz="5500" dirty="0">
                <a:latin typeface="Times New Roman" pitchFamily="18" charset="0"/>
                <a:cs typeface="Times New Roman" pitchFamily="18" charset="0"/>
              </a:rPr>
              <a:t>каждый может куда больше, чем ему кажется, — он и смелее, чем он себя считает, и выносливее, и сильнее, и </a:t>
            </a:r>
            <a:r>
              <a:rPr lang="ru-RU" sz="5500" dirty="0" err="1">
                <a:latin typeface="Times New Roman" pitchFamily="18" charset="0"/>
                <a:cs typeface="Times New Roman" pitchFamily="18" charset="0"/>
              </a:rPr>
              <a:t>приспособленней</a:t>
            </a:r>
            <a:r>
              <a:rPr lang="ru-RU" sz="5500" dirty="0">
                <a:latin typeface="Times New Roman" pitchFamily="18" charset="0"/>
                <a:cs typeface="Times New Roman" pitchFamily="18" charset="0"/>
              </a:rPr>
              <a:t>. В голодную зиму ленинградской блокады мы насмотрелись на чудеса человеческих душ. Именно душ, прежде всего душ, потому что в этих истощённых, изглоданных муками телах поражала энергия души, её стойкость. Теоретически даже медицина не могла представить организм, способный вынести столько лишений. Для человека — как и для стали, для проводников, для бетона — существуют пределы допустимых нагрузок. И вдруг оказалось, что пределы эти можно превзойти и люди могут жить не физическими силами — их не было, они были исчерпаны, а люди продолжали жить и действовать силами, не предусмотренными медициной: любовью к Родине, ненавистью, злостью.</a:t>
            </a:r>
          </a:p>
          <a:p>
            <a:pPr marL="0" indent="0" algn="just">
              <a:spcBef>
                <a:spcPts val="0"/>
              </a:spcBef>
              <a:buNone/>
            </a:pPr>
            <a:r>
              <a:rPr lang="en-US" sz="5500" dirty="0" smtClean="0">
                <a:latin typeface="Times New Roman" pitchFamily="18" charset="0"/>
                <a:cs typeface="Times New Roman" pitchFamily="18" charset="0"/>
              </a:rPr>
              <a:t>	</a:t>
            </a:r>
            <a:r>
              <a:rPr lang="ru-RU" sz="5500" dirty="0" smtClean="0">
                <a:latin typeface="Times New Roman" pitchFamily="18" charset="0"/>
                <a:cs typeface="Times New Roman" pitchFamily="18" charset="0"/>
              </a:rPr>
              <a:t>Но </a:t>
            </a:r>
            <a:r>
              <a:rPr lang="ru-RU" sz="5500" dirty="0">
                <a:latin typeface="Times New Roman" pitchFamily="18" charset="0"/>
                <a:cs typeface="Times New Roman" pitchFamily="18" charset="0"/>
              </a:rPr>
              <a:t>ведь и в будничной жизни бывают такие нечаянные часы, когда человек реализует себя с необычайной полнотой. Невесть откуда — и нахлынут силы, и ум заострится, вскипит воображение...</a:t>
            </a:r>
          </a:p>
          <a:p>
            <a:pPr marL="0" indent="0" algn="just">
              <a:spcBef>
                <a:spcPts val="0"/>
              </a:spcBef>
              <a:buNone/>
            </a:pPr>
            <a:r>
              <a:rPr lang="ru-RU" sz="5500" dirty="0">
                <a:latin typeface="Times New Roman" pitchFamily="18" charset="0"/>
                <a:cs typeface="Times New Roman" pitchFamily="18" charset="0"/>
              </a:rPr>
              <a:t>Вот это-то важно: возможность такого состояния, когда человек превосходит себя, свои обычные способности и пределы. Значит, это возможно, а если это возможно однажды, то почему не дважды и не каждодневно? Ресурсы человека ещё плохо изучены</a:t>
            </a:r>
            <a:r>
              <a:rPr lang="ru-RU" sz="5500" dirty="0" smtClean="0">
                <a:latin typeface="Times New Roman" pitchFamily="18" charset="0"/>
                <a:cs typeface="Times New Roman" pitchFamily="18" charset="0"/>
              </a:rPr>
              <a:t>.</a:t>
            </a:r>
            <a:r>
              <a:rPr lang="en-US" sz="5500" dirty="0" smtClean="0">
                <a:latin typeface="Times New Roman" pitchFamily="18" charset="0"/>
                <a:cs typeface="Times New Roman" pitchFamily="18" charset="0"/>
              </a:rPr>
              <a:t> </a:t>
            </a:r>
            <a:r>
              <a:rPr lang="ru-RU" sz="5500" i="1" dirty="0" smtClean="0">
                <a:latin typeface="Times New Roman" pitchFamily="18" charset="0"/>
                <a:cs typeface="Times New Roman" pitchFamily="18" charset="0"/>
              </a:rPr>
              <a:t>(</a:t>
            </a:r>
            <a:r>
              <a:rPr lang="ru-RU" sz="5500" i="1" dirty="0">
                <a:latin typeface="Times New Roman" pitchFamily="18" charset="0"/>
                <a:cs typeface="Times New Roman" pitchFamily="18" charset="0"/>
              </a:rPr>
              <a:t>По Д. Гранину )</a:t>
            </a:r>
            <a:endParaRPr lang="ru-RU" sz="5500" dirty="0">
              <a:latin typeface="Times New Roman" pitchFamily="18" charset="0"/>
              <a:cs typeface="Times New Roman" pitchFamily="18" charset="0"/>
            </a:endParaRPr>
          </a:p>
          <a:p>
            <a:pPr marL="0" indent="0" algn="ctr">
              <a:buNone/>
            </a:pPr>
            <a:r>
              <a:rPr lang="ru-RU" sz="6500" b="1" dirty="0">
                <a:latin typeface="Times New Roman" pitchFamily="18" charset="0"/>
                <a:cs typeface="Times New Roman" pitchFamily="18" charset="0"/>
              </a:rPr>
              <a:t>Материал для сочинения:</a:t>
            </a:r>
          </a:p>
          <a:p>
            <a:pPr marL="0" indent="0" algn="just">
              <a:spcBef>
                <a:spcPts val="0"/>
              </a:spcBef>
              <a:buNone/>
            </a:pPr>
            <a:r>
              <a:rPr lang="en-US" sz="6500" b="1" i="1" dirty="0" smtClean="0">
                <a:solidFill>
                  <a:srgbClr val="C00000"/>
                </a:solidFill>
                <a:latin typeface="Times New Roman" pitchFamily="18" charset="0"/>
                <a:cs typeface="Times New Roman" pitchFamily="18" charset="0"/>
              </a:rPr>
              <a:t>	</a:t>
            </a:r>
            <a:r>
              <a:rPr lang="ru-RU" sz="6500" b="1" i="1" dirty="0" smtClean="0">
                <a:solidFill>
                  <a:srgbClr val="C00000"/>
                </a:solidFill>
                <a:latin typeface="Times New Roman" pitchFamily="18" charset="0"/>
                <a:cs typeface="Times New Roman" pitchFamily="18" charset="0"/>
              </a:rPr>
              <a:t>Писатель </a:t>
            </a:r>
            <a:r>
              <a:rPr lang="ru-RU" sz="6500" b="1" i="1" dirty="0">
                <a:solidFill>
                  <a:srgbClr val="C00000"/>
                </a:solidFill>
                <a:latin typeface="Times New Roman" pitchFamily="18" charset="0"/>
                <a:cs typeface="Times New Roman" pitchFamily="18" charset="0"/>
              </a:rPr>
              <a:t>Даниил Гранин размышляет над проблемой... </a:t>
            </a:r>
            <a:endParaRPr lang="en-US" sz="6500" b="1" i="1" dirty="0" smtClean="0">
              <a:solidFill>
                <a:srgbClr val="C00000"/>
              </a:solidFill>
              <a:latin typeface="Times New Roman" pitchFamily="18" charset="0"/>
              <a:cs typeface="Times New Roman" pitchFamily="18" charset="0"/>
            </a:endParaRPr>
          </a:p>
          <a:p>
            <a:pPr marL="0" indent="0" algn="just">
              <a:spcBef>
                <a:spcPts val="0"/>
              </a:spcBef>
              <a:buNone/>
            </a:pPr>
            <a:r>
              <a:rPr lang="en-US" sz="6500" b="1" i="1" dirty="0">
                <a:solidFill>
                  <a:srgbClr val="C00000"/>
                </a:solidFill>
                <a:latin typeface="Times New Roman" pitchFamily="18" charset="0"/>
                <a:cs typeface="Times New Roman" pitchFamily="18" charset="0"/>
              </a:rPr>
              <a:t>	</a:t>
            </a:r>
            <a:r>
              <a:rPr lang="ru-RU" sz="6500" b="1" i="1" dirty="0" smtClean="0">
                <a:solidFill>
                  <a:srgbClr val="C00000"/>
                </a:solidFill>
                <a:latin typeface="Times New Roman" pitchFamily="18" charset="0"/>
                <a:cs typeface="Times New Roman" pitchFamily="18" charset="0"/>
              </a:rPr>
              <a:t>Не </a:t>
            </a:r>
            <a:r>
              <a:rPr lang="ru-RU" sz="6500" b="1" i="1" dirty="0">
                <a:solidFill>
                  <a:srgbClr val="C00000"/>
                </a:solidFill>
                <a:latin typeface="Times New Roman" pitchFamily="18" charset="0"/>
                <a:cs typeface="Times New Roman" pitchFamily="18" charset="0"/>
              </a:rPr>
              <a:t>случайно автор восхищается «энергией души», которая... Действительно, человек может творить чудеса, если ... Гранин подчёркивает, что и в будничной жизни бывают моменты, когда... По мнению автора...</a:t>
            </a:r>
            <a:endParaRPr lang="ru-RU" sz="6500" b="1" dirty="0">
              <a:solidFill>
                <a:srgbClr val="C00000"/>
              </a:solidFill>
              <a:latin typeface="Times New Roman" pitchFamily="18" charset="0"/>
              <a:cs typeface="Times New Roman" pitchFamily="18" charset="0"/>
            </a:endParaRPr>
          </a:p>
          <a:p>
            <a:pPr marL="0" indent="0" algn="just">
              <a:spcBef>
                <a:spcPts val="0"/>
              </a:spcBef>
              <a:buNone/>
            </a:pPr>
            <a:r>
              <a:rPr lang="en-US" sz="6500" b="1" i="1" dirty="0" smtClean="0">
                <a:solidFill>
                  <a:srgbClr val="C00000"/>
                </a:solidFill>
                <a:latin typeface="Times New Roman" pitchFamily="18" charset="0"/>
                <a:cs typeface="Times New Roman" pitchFamily="18" charset="0"/>
              </a:rPr>
              <a:t>	</a:t>
            </a:r>
            <a:r>
              <a:rPr lang="ru-RU" sz="6500" b="1" i="1" dirty="0" smtClean="0">
                <a:solidFill>
                  <a:srgbClr val="C00000"/>
                </a:solidFill>
                <a:latin typeface="Times New Roman" pitchFamily="18" charset="0"/>
                <a:cs typeface="Times New Roman" pitchFamily="18" charset="0"/>
              </a:rPr>
              <a:t>Таким </a:t>
            </a:r>
            <a:r>
              <a:rPr lang="ru-RU" sz="6500" b="1" i="1" dirty="0">
                <a:solidFill>
                  <a:srgbClr val="C00000"/>
                </a:solidFill>
                <a:latin typeface="Times New Roman" pitchFamily="18" charset="0"/>
                <a:cs typeface="Times New Roman" pitchFamily="18" charset="0"/>
              </a:rPr>
              <a:t>образом, размышляя над проблемой, автор приходит к следующему выводу...</a:t>
            </a:r>
            <a:endParaRPr lang="ru-RU" sz="6500" b="1" dirty="0">
              <a:solidFill>
                <a:srgbClr val="C00000"/>
              </a:solidFill>
              <a:latin typeface="Times New Roman" pitchFamily="18" charset="0"/>
              <a:cs typeface="Times New Roman" pitchFamily="18" charset="0"/>
            </a:endParaRPr>
          </a:p>
          <a:p>
            <a:pPr marL="0" indent="0" algn="just">
              <a:buNone/>
            </a:pPr>
            <a:endParaRPr lang="ru-RU" sz="3400" dirty="0">
              <a:latin typeface="Times New Roman" pitchFamily="18" charset="0"/>
              <a:cs typeface="Times New Roman" pitchFamily="18" charset="0"/>
            </a:endParaRPr>
          </a:p>
        </p:txBody>
      </p:sp>
    </p:spTree>
    <p:extLst>
      <p:ext uri="{BB962C8B-B14F-4D97-AF65-F5344CB8AC3E}">
        <p14:creationId xmlns:p14="http://schemas.microsoft.com/office/powerpoint/2010/main" val="26100486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84976" cy="6669360"/>
          </a:xfrm>
        </p:spPr>
        <p:txBody>
          <a:bodyPr>
            <a:normAutofit fontScale="70000" lnSpcReduction="20000"/>
          </a:bodyPr>
          <a:lstStyle/>
          <a:p>
            <a:pPr marL="0" indent="0" algn="just">
              <a:lnSpc>
                <a:spcPct val="110000"/>
              </a:lnSpc>
              <a:spcBef>
                <a:spcPts val="0"/>
              </a:spcBef>
              <a:buNone/>
            </a:pPr>
            <a:r>
              <a:rPr lang="ru-RU" dirty="0" smtClean="0">
                <a:latin typeface="Times New Roman" pitchFamily="18" charset="0"/>
                <a:cs typeface="Times New Roman" pitchFamily="18" charset="0"/>
              </a:rPr>
              <a:t>      </a:t>
            </a:r>
            <a:r>
              <a:rPr lang="ru-RU" sz="2600" i="1" dirty="0" smtClean="0">
                <a:latin typeface="Times New Roman" pitchFamily="18" charset="0"/>
                <a:cs typeface="Times New Roman" pitchFamily="18" charset="0"/>
              </a:rPr>
              <a:t>Произошла </a:t>
            </a:r>
            <a:r>
              <a:rPr lang="ru-RU" sz="2600" i="1" dirty="0">
                <a:latin typeface="Times New Roman" pitchFamily="18" charset="0"/>
                <a:cs typeface="Times New Roman" pitchFamily="18" charset="0"/>
              </a:rPr>
              <a:t>чудовищная </a:t>
            </a:r>
            <a:r>
              <a:rPr lang="ru-RU" sz="2600" i="1" dirty="0" err="1">
                <a:latin typeface="Times New Roman" pitchFamily="18" charset="0"/>
                <a:cs typeface="Times New Roman" pitchFamily="18" charset="0"/>
              </a:rPr>
              <a:t>деинтеллектуализация</a:t>
            </a:r>
            <a:r>
              <a:rPr lang="ru-RU" sz="2600" i="1" dirty="0">
                <a:latin typeface="Times New Roman" pitchFamily="18" charset="0"/>
                <a:cs typeface="Times New Roman" pitchFamily="18" charset="0"/>
              </a:rPr>
              <a:t> ТВ. Писателя на экране заменил </a:t>
            </a:r>
            <a:r>
              <a:rPr lang="ru-RU" sz="2600" i="1" dirty="0" err="1">
                <a:latin typeface="Times New Roman" pitchFamily="18" charset="0"/>
                <a:cs typeface="Times New Roman" pitchFamily="18" charset="0"/>
              </a:rPr>
              <a:t>скетчист</a:t>
            </a:r>
            <a:r>
              <a:rPr lang="ru-RU" sz="2600" i="1" dirty="0">
                <a:latin typeface="Times New Roman" pitchFamily="18" charset="0"/>
                <a:cs typeface="Times New Roman" pitchFamily="18" charset="0"/>
              </a:rPr>
              <a:t>, историка — журналист, кое-что почитавший по истории, учёного — </a:t>
            </a:r>
            <a:r>
              <a:rPr lang="ru-RU" sz="2600" i="1" dirty="0" err="1">
                <a:latin typeface="Times New Roman" pitchFamily="18" charset="0"/>
                <a:cs typeface="Times New Roman" pitchFamily="18" charset="0"/>
              </a:rPr>
              <a:t>полуневежественный</a:t>
            </a:r>
            <a:r>
              <a:rPr lang="ru-RU" sz="2600" i="1" dirty="0">
                <a:latin typeface="Times New Roman" pitchFamily="18" charset="0"/>
                <a:cs typeface="Times New Roman" pitchFamily="18" charset="0"/>
              </a:rPr>
              <a:t> популяризатор. Остались, конечно, ещё реликты профессионализма, но я говорю о тенденции.</a:t>
            </a:r>
          </a:p>
          <a:p>
            <a:pPr marL="0" indent="0" algn="just">
              <a:lnSpc>
                <a:spcPct val="110000"/>
              </a:lnSpc>
              <a:spcBef>
                <a:spcPts val="0"/>
              </a:spcBef>
              <a:buNone/>
            </a:pPr>
            <a:r>
              <a:rPr lang="ru-RU" sz="2600" i="1" dirty="0">
                <a:latin typeface="Times New Roman" pitchFamily="18" charset="0"/>
                <a:cs typeface="Times New Roman" pitchFamily="18" charset="0"/>
              </a:rPr>
              <a:t> </a:t>
            </a:r>
            <a:r>
              <a:rPr lang="ru-RU" sz="2600" i="1" dirty="0" smtClean="0">
                <a:latin typeface="Times New Roman" pitchFamily="18" charset="0"/>
                <a:cs typeface="Times New Roman" pitchFamily="18" charset="0"/>
              </a:rPr>
              <a:t>         Особо </a:t>
            </a:r>
            <a:r>
              <a:rPr lang="ru-RU" sz="2600" i="1" dirty="0">
                <a:latin typeface="Times New Roman" pitchFamily="18" charset="0"/>
                <a:cs typeface="Times New Roman" pitchFamily="18" charset="0"/>
              </a:rPr>
              <a:t>хочется сказать о кинофильмах, в основном американских, которые без конца крутят по ТВ. Об уровне даже говорить не хочется — наши рядовые «</a:t>
            </a:r>
            <a:r>
              <a:rPr lang="ru-RU" sz="2600" i="1" dirty="0" err="1">
                <a:latin typeface="Times New Roman" pitchFamily="18" charset="0"/>
                <a:cs typeface="Times New Roman" pitchFamily="18" charset="0"/>
              </a:rPr>
              <a:t>мосфильмовские</a:t>
            </a:r>
            <a:r>
              <a:rPr lang="ru-RU" sz="2600" i="1" dirty="0">
                <a:latin typeface="Times New Roman" pitchFamily="18" charset="0"/>
                <a:cs typeface="Times New Roman" pitchFamily="18" charset="0"/>
              </a:rPr>
              <a:t>» ленты смотрятся после них как высокое искусство. А уж от лент «Москва слезам не верит» или «Место встречи изменить нельзя» просто дух захватывает. Обилие «импорта» нам объясняют тем, что-де советский кинематограф в своё время не обеспечил нас достаточным для многочасового и многоканального вещания киноматериалом. Допустим... Но почему тогда так любовно и тщательно отбираются для нас американские боевики, снятые в самый разгар «холодной войны» и показывающие, как хорошие американские парни бьют, режут, стреляют, взрывают тупых монстров, одетых в странную форму — гибрид советского кителя и гусарского ментика времён войны 1812 года. Не уверен я, что американцы при всей своей симпатии к интенсивно идущему в России процессу саморазрушения показывают своим налогоплательщикам, скажем, весьма неплохой сериал «ТАСС уполномочен заявить»... Они же не идиоты, чтобы за свои деньги воспитывать у соотечественников комплекс национальной неполноценности. А мы?</a:t>
            </a:r>
          </a:p>
          <a:p>
            <a:pPr marL="0" indent="0" algn="just">
              <a:lnSpc>
                <a:spcPct val="110000"/>
              </a:lnSpc>
              <a:spcBef>
                <a:spcPts val="0"/>
              </a:spcBef>
              <a:buNone/>
            </a:pPr>
            <a:r>
              <a:rPr lang="ru-RU" sz="2600" i="1" dirty="0">
                <a:latin typeface="Times New Roman" pitchFamily="18" charset="0"/>
                <a:cs typeface="Times New Roman" pitchFamily="18" charset="0"/>
              </a:rPr>
              <a:t>(По Ю. Полякову )</a:t>
            </a:r>
          </a:p>
          <a:p>
            <a:pPr marL="0" indent="0" algn="ctr">
              <a:buNone/>
            </a:pPr>
            <a:r>
              <a:rPr lang="ru-RU" sz="2900" b="1" dirty="0">
                <a:latin typeface="Times New Roman" pitchFamily="18" charset="0"/>
                <a:cs typeface="Times New Roman" pitchFamily="18" charset="0"/>
              </a:rPr>
              <a:t>Материал для сочинения:</a:t>
            </a:r>
            <a:endParaRPr lang="ru-RU" sz="2900" dirty="0">
              <a:latin typeface="Times New Roman" pitchFamily="18" charset="0"/>
              <a:cs typeface="Times New Roman" pitchFamily="18" charset="0"/>
            </a:endParaRPr>
          </a:p>
          <a:p>
            <a:pPr marL="0" indent="0" algn="just">
              <a:spcBef>
                <a:spcPts val="0"/>
              </a:spcBef>
              <a:buNone/>
            </a:pPr>
            <a:r>
              <a:rPr lang="en-US" sz="2900" b="1" i="1" dirty="0" smtClean="0">
                <a:solidFill>
                  <a:srgbClr val="C00000"/>
                </a:solidFill>
                <a:latin typeface="Times New Roman" pitchFamily="18" charset="0"/>
                <a:cs typeface="Times New Roman" pitchFamily="18" charset="0"/>
              </a:rPr>
              <a:t>	</a:t>
            </a:r>
            <a:r>
              <a:rPr lang="ru-RU" sz="2900" b="1" i="1" dirty="0" smtClean="0">
                <a:solidFill>
                  <a:srgbClr val="C00000"/>
                </a:solidFill>
                <a:latin typeface="Times New Roman" pitchFamily="18" charset="0"/>
                <a:cs typeface="Times New Roman" pitchFamily="18" charset="0"/>
              </a:rPr>
              <a:t>В </a:t>
            </a:r>
            <a:r>
              <a:rPr lang="ru-RU" sz="2900" b="1" i="1" dirty="0">
                <a:solidFill>
                  <a:srgbClr val="C00000"/>
                </a:solidFill>
                <a:latin typeface="Times New Roman" pitchFamily="18" charset="0"/>
                <a:cs typeface="Times New Roman" pitchFamily="18" charset="0"/>
              </a:rPr>
              <a:t>центре внимания Ю. Полякова проблема ... </a:t>
            </a:r>
            <a:endParaRPr lang="en-US" sz="2900" b="1" i="1" dirty="0" smtClean="0">
              <a:solidFill>
                <a:srgbClr val="C00000"/>
              </a:solidFill>
              <a:latin typeface="Times New Roman" pitchFamily="18" charset="0"/>
              <a:cs typeface="Times New Roman" pitchFamily="18" charset="0"/>
            </a:endParaRPr>
          </a:p>
          <a:p>
            <a:pPr marL="0" indent="0" algn="just">
              <a:spcBef>
                <a:spcPts val="0"/>
              </a:spcBef>
              <a:buNone/>
            </a:pPr>
            <a:r>
              <a:rPr lang="en-US" sz="2900" b="1" i="1" dirty="0" smtClean="0">
                <a:solidFill>
                  <a:srgbClr val="C00000"/>
                </a:solidFill>
                <a:latin typeface="Times New Roman" pitchFamily="18" charset="0"/>
                <a:cs typeface="Times New Roman" pitchFamily="18" charset="0"/>
              </a:rPr>
              <a:t>	</a:t>
            </a:r>
            <a:r>
              <a:rPr lang="ru-RU" sz="2900" b="1" i="1" dirty="0" smtClean="0">
                <a:solidFill>
                  <a:srgbClr val="C00000"/>
                </a:solidFill>
                <a:latin typeface="Times New Roman" pitchFamily="18" charset="0"/>
                <a:cs typeface="Times New Roman" pitchFamily="18" charset="0"/>
              </a:rPr>
              <a:t>Автор </a:t>
            </a:r>
            <a:r>
              <a:rPr lang="ru-RU" sz="2900" b="1" i="1" dirty="0">
                <a:solidFill>
                  <a:srgbClr val="C00000"/>
                </a:solidFill>
                <a:latin typeface="Times New Roman" pitchFamily="18" charset="0"/>
                <a:cs typeface="Times New Roman" pitchFamily="18" charset="0"/>
              </a:rPr>
              <a:t>не на шутку встревожен... Сравнивая..., он приходит к выводу, что... Особое удивление Полякова вызвано тем, что... Не случайно текст завершается... </a:t>
            </a:r>
            <a:r>
              <a:rPr lang="en-US" sz="2900" b="1" i="1" dirty="0" smtClean="0">
                <a:solidFill>
                  <a:srgbClr val="C00000"/>
                </a:solidFill>
                <a:latin typeface="Times New Roman" pitchFamily="18" charset="0"/>
                <a:cs typeface="Times New Roman" pitchFamily="18" charset="0"/>
              </a:rPr>
              <a:t>	</a:t>
            </a:r>
            <a:r>
              <a:rPr lang="ru-RU" sz="2900" b="1" i="1" dirty="0" smtClean="0">
                <a:solidFill>
                  <a:srgbClr val="C00000"/>
                </a:solidFill>
                <a:latin typeface="Times New Roman" pitchFamily="18" charset="0"/>
                <a:cs typeface="Times New Roman" pitchFamily="18" charset="0"/>
              </a:rPr>
              <a:t>Итак</a:t>
            </a:r>
            <a:r>
              <a:rPr lang="ru-RU" sz="2900" b="1" i="1" dirty="0">
                <a:solidFill>
                  <a:srgbClr val="C00000"/>
                </a:solidFill>
                <a:latin typeface="Times New Roman" pitchFamily="18" charset="0"/>
                <a:cs typeface="Times New Roman" pitchFamily="18" charset="0"/>
              </a:rPr>
              <a:t>, размышления автора приводят его к следующему выводу...</a:t>
            </a:r>
            <a:endParaRPr lang="ru-RU" sz="2900" b="1"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10066142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88640"/>
            <a:ext cx="8640960" cy="6408712"/>
          </a:xfrm>
          <a:noFill/>
        </p:spPr>
        <p:txBody>
          <a:bodyPr/>
          <a:lstStyle/>
          <a:p>
            <a:pPr marL="0" indent="0">
              <a:spcBef>
                <a:spcPts val="0"/>
              </a:spcBef>
            </a:pPr>
            <a:endParaRPr lang="ru-RU" i="1" dirty="0" smtClean="0">
              <a:solidFill>
                <a:schemeClr val="bg2">
                  <a:lumMod val="50000"/>
                </a:schemeClr>
              </a:solidFill>
              <a:effectLst/>
              <a:latin typeface="Times New Roman" pitchFamily="18" charset="0"/>
              <a:cs typeface="Times New Roman" pitchFamily="18" charset="0"/>
            </a:endParaRPr>
          </a:p>
          <a:p>
            <a:pPr marL="0" indent="0">
              <a:spcBef>
                <a:spcPts val="0"/>
              </a:spcBef>
            </a:pPr>
            <a:endParaRPr lang="ru-RU" i="1" dirty="0" smtClean="0">
              <a:solidFill>
                <a:schemeClr val="bg2">
                  <a:lumMod val="50000"/>
                </a:schemeClr>
              </a:solidFill>
              <a:effectLst/>
              <a:latin typeface="Times New Roman" pitchFamily="18" charset="0"/>
              <a:cs typeface="Times New Roman" pitchFamily="18" charset="0"/>
            </a:endParaRPr>
          </a:p>
          <a:p>
            <a:pPr marL="0" indent="0" algn="just">
              <a:spcBef>
                <a:spcPts val="0"/>
              </a:spcBef>
              <a:buNone/>
            </a:pPr>
            <a:r>
              <a:rPr lang="ru-RU" b="1" i="1" dirty="0" smtClean="0">
                <a:effectLst/>
                <a:latin typeface="Times New Roman" pitchFamily="18" charset="0"/>
                <a:cs typeface="Times New Roman" pitchFamily="18" charset="0"/>
              </a:rPr>
              <a:t>Когда </a:t>
            </a:r>
            <a:r>
              <a:rPr lang="ru-RU" b="1" i="1" dirty="0" smtClean="0">
                <a:effectLst/>
                <a:latin typeface="Times New Roman" pitchFamily="18" charset="0"/>
                <a:cs typeface="Times New Roman" pitchFamily="18" charset="0"/>
              </a:rPr>
              <a:t>Наполеон стал завоёвывать Россию, Курагины предложили ему помощь, они поселили его и его армию у себя дома.</a:t>
            </a:r>
          </a:p>
          <a:p>
            <a:pPr marL="0" indent="0">
              <a:spcBef>
                <a:spcPts val="0"/>
              </a:spcBef>
              <a:buNone/>
            </a:pPr>
            <a:endParaRPr lang="ru-RU" i="1" dirty="0" smtClean="0">
              <a:solidFill>
                <a:schemeClr val="bg2">
                  <a:lumMod val="50000"/>
                </a:schemeClr>
              </a:solidFill>
              <a:effectLst/>
              <a:latin typeface="Times New Roman" pitchFamily="18" charset="0"/>
              <a:cs typeface="Times New Roman" pitchFamily="18" charset="0"/>
            </a:endParaRPr>
          </a:p>
          <a:p>
            <a:pPr marL="0" indent="0">
              <a:spcBef>
                <a:spcPts val="0"/>
              </a:spcBef>
              <a:buNone/>
            </a:pPr>
            <a:endParaRPr lang="ru-RU" i="1" dirty="0">
              <a:solidFill>
                <a:schemeClr val="bg2">
                  <a:lumMod val="50000"/>
                </a:schemeClr>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1819586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97768" y="1368678"/>
            <a:ext cx="8568952" cy="4796626"/>
          </a:xfrm>
        </p:spPr>
        <p:txBody>
          <a:bodyPr>
            <a:noAutofit/>
          </a:bodyPr>
          <a:lstStyle/>
          <a:p>
            <a:pPr marL="0" indent="0" algn="just">
              <a:buNone/>
            </a:pPr>
            <a:r>
              <a:rPr lang="en-US" sz="2400" dirty="0" smtClean="0">
                <a:latin typeface="Times New Roman" pitchFamily="18" charset="0"/>
                <a:cs typeface="Times New Roman" pitchFamily="18" charset="0"/>
              </a:rPr>
              <a:t>	</a:t>
            </a:r>
            <a:r>
              <a:rPr lang="ru-RU" sz="2200" dirty="0" smtClean="0">
                <a:latin typeface="Times New Roman" pitchFamily="18" charset="0"/>
                <a:cs typeface="Times New Roman" pitchFamily="18" charset="0"/>
              </a:rPr>
              <a:t>Задание </a:t>
            </a:r>
            <a:r>
              <a:rPr lang="ru-RU" sz="2200" dirty="0">
                <a:latin typeface="Times New Roman" pitchFamily="18" charset="0"/>
                <a:cs typeface="Times New Roman" pitchFamily="18" charset="0"/>
              </a:rPr>
              <a:t>проверяет сформированность у учащихся отдельных коммуникативных умений и навыков:</a:t>
            </a:r>
          </a:p>
          <a:p>
            <a:pPr marL="0" indent="0" algn="just">
              <a:buNone/>
            </a:pPr>
            <a:r>
              <a:rPr lang="ru-RU" sz="2200" dirty="0">
                <a:latin typeface="Times New Roman" pitchFamily="18" charset="0"/>
                <a:cs typeface="Times New Roman" pitchFamily="18" charset="0"/>
              </a:rPr>
              <a:t>1) анализировать содержание и проблематику прочитанного текста;</a:t>
            </a:r>
          </a:p>
          <a:p>
            <a:pPr marL="0" indent="0" algn="just">
              <a:buNone/>
            </a:pPr>
            <a:r>
              <a:rPr lang="ru-RU" sz="2200" dirty="0">
                <a:latin typeface="Times New Roman" pitchFamily="18" charset="0"/>
                <a:cs typeface="Times New Roman" pitchFamily="18" charset="0"/>
              </a:rPr>
              <a:t>2</a:t>
            </a:r>
            <a:r>
              <a:rPr lang="ru-RU" sz="2200" b="1" dirty="0">
                <a:latin typeface="Times New Roman" pitchFamily="18" charset="0"/>
                <a:cs typeface="Times New Roman" pitchFamily="18" charset="0"/>
              </a:rPr>
              <a:t>) комментировать проблемы исходного текста, </a:t>
            </a:r>
            <a:r>
              <a:rPr lang="ru-RU" sz="2200" dirty="0">
                <a:latin typeface="Times New Roman" pitchFamily="18" charset="0"/>
                <a:cs typeface="Times New Roman" pitchFamily="18" charset="0"/>
              </a:rPr>
              <a:t>позицию автора</a:t>
            </a:r>
            <a:r>
              <a:rPr lang="ru-RU" sz="2200" b="1" dirty="0">
                <a:latin typeface="Times New Roman" pitchFamily="18" charset="0"/>
                <a:cs typeface="Times New Roman" pitchFamily="18" charset="0"/>
              </a:rPr>
              <a:t>;</a:t>
            </a:r>
          </a:p>
          <a:p>
            <a:pPr marL="0" indent="0" algn="just">
              <a:buNone/>
            </a:pPr>
            <a:r>
              <a:rPr lang="ru-RU" sz="2200" dirty="0">
                <a:latin typeface="Times New Roman" pitchFamily="18" charset="0"/>
                <a:cs typeface="Times New Roman" pitchFamily="18" charset="0"/>
              </a:rPr>
              <a:t>3) выражать и аргументировать собственное мнение;</a:t>
            </a:r>
          </a:p>
          <a:p>
            <a:pPr marL="0" indent="0" algn="just">
              <a:buNone/>
            </a:pPr>
            <a:r>
              <a:rPr lang="ru-RU" sz="2200" dirty="0">
                <a:latin typeface="Times New Roman" pitchFamily="18" charset="0"/>
                <a:cs typeface="Times New Roman" pitchFamily="18" charset="0"/>
              </a:rPr>
              <a:t>4) последовательно и логично излагать мысли;</a:t>
            </a:r>
          </a:p>
          <a:p>
            <a:pPr marL="0" indent="0" algn="just">
              <a:buNone/>
            </a:pPr>
            <a:r>
              <a:rPr lang="ru-RU" sz="2200" dirty="0">
                <a:latin typeface="Times New Roman" pitchFamily="18" charset="0"/>
                <a:cs typeface="Times New Roman" pitchFamily="18" charset="0"/>
              </a:rPr>
              <a:t>5) использовать в речи разнообразные грамматические формы и лексическое богатство языка;</a:t>
            </a:r>
          </a:p>
          <a:p>
            <a:pPr marL="0" indent="0" algn="just">
              <a:buNone/>
            </a:pPr>
            <a:r>
              <a:rPr lang="ru-RU" sz="2200" dirty="0">
                <a:latin typeface="Times New Roman" pitchFamily="18" charset="0"/>
                <a:cs typeface="Times New Roman" pitchFamily="18" charset="0"/>
              </a:rPr>
              <a:t>6) практическую грамотность – навыки оформления высказывания в соответствии с орфографическими, пунктуационными, грамматическими и лексическими нормами современного русского литературного языка</a:t>
            </a:r>
            <a:r>
              <a:rPr lang="ru-RU" sz="22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
        <p:nvSpPr>
          <p:cNvPr id="4" name="Rectangle 2"/>
          <p:cNvSpPr txBox="1">
            <a:spLocks noChangeArrowheads="1"/>
          </p:cNvSpPr>
          <p:nvPr/>
        </p:nvSpPr>
        <p:spPr>
          <a:xfrm>
            <a:off x="251520" y="188640"/>
            <a:ext cx="8712968" cy="1152128"/>
          </a:xfrm>
          <a:prstGeom prst="rect">
            <a:avLst/>
          </a:prstGeom>
          <a:gradFill flip="none" rotWithShape="1">
            <a:gsLst>
              <a:gs pos="0">
                <a:schemeClr val="bg1">
                  <a:gamma/>
                  <a:shade val="46275"/>
                  <a:invGamma/>
                </a:schemeClr>
              </a:gs>
              <a:gs pos="50000">
                <a:schemeClr val="bg1"/>
              </a:gs>
              <a:gs pos="100000">
                <a:schemeClr val="bg1">
                  <a:gamma/>
                  <a:shade val="46275"/>
                  <a:invGamma/>
                </a:schemeClr>
              </a:gs>
            </a:gsLst>
            <a:lin ang="13500000" scaled="1"/>
            <a:tileRect/>
          </a:gra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3200" b="1" i="1" dirty="0">
                <a:latin typeface="Times New Roman" pitchFamily="18" charset="0"/>
                <a:cs typeface="Times New Roman" pitchFamily="18" charset="0"/>
              </a:rPr>
              <a:t>Задание </a:t>
            </a:r>
            <a:r>
              <a:rPr lang="ru-RU" sz="3200" b="1" i="1" dirty="0" smtClean="0">
                <a:latin typeface="Times New Roman" pitchFamily="18" charset="0"/>
                <a:cs typeface="Times New Roman" pitchFamily="18" charset="0"/>
              </a:rPr>
              <a:t>С. </a:t>
            </a:r>
          </a:p>
          <a:p>
            <a:r>
              <a:rPr lang="en-US" sz="3200" b="1" i="1" dirty="0" smtClean="0">
                <a:latin typeface="Times New Roman" pitchFamily="18" charset="0"/>
                <a:cs typeface="Times New Roman" pitchFamily="18" charset="0"/>
              </a:rPr>
              <a:t>C</a:t>
            </a:r>
            <a:r>
              <a:rPr lang="ru-RU" sz="3200" b="1" i="1" dirty="0">
                <a:latin typeface="Times New Roman" pitchFamily="18" charset="0"/>
                <a:cs typeface="Times New Roman" pitchFamily="18" charset="0"/>
              </a:rPr>
              <a:t>очинение на основе предложенного текста.</a:t>
            </a:r>
            <a:endParaRPr lang="ru-RU" sz="3200" b="1" i="1" dirty="0"/>
          </a:p>
        </p:txBody>
      </p:sp>
    </p:spTree>
    <p:extLst>
      <p:ext uri="{BB962C8B-B14F-4D97-AF65-F5344CB8AC3E}">
        <p14:creationId xmlns:p14="http://schemas.microsoft.com/office/powerpoint/2010/main" val="18153616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28596" y="1166843"/>
            <a:ext cx="8429684" cy="1354217"/>
          </a:xfrm>
          <a:prstGeom prst="rect">
            <a:avLst/>
          </a:prstGeom>
          <a:noFill/>
        </p:spPr>
        <p:txBody>
          <a:bodyPr wrap="square">
            <a:spAutoFit/>
          </a:bodyPr>
          <a:lstStyle/>
          <a:p>
            <a:pPr marL="0" indent="0">
              <a:spcBef>
                <a:spcPts val="0"/>
              </a:spcBef>
            </a:pPr>
            <a:endParaRPr lang="ru-RU" i="1" dirty="0" smtClean="0">
              <a:solidFill>
                <a:schemeClr val="bg2">
                  <a:lumMod val="50000"/>
                </a:schemeClr>
              </a:solidFill>
              <a:latin typeface="Times New Roman" pitchFamily="18" charset="0"/>
              <a:cs typeface="Times New Roman" pitchFamily="18" charset="0"/>
            </a:endParaRPr>
          </a:p>
          <a:p>
            <a:pPr marL="0" indent="0" algn="just">
              <a:spcBef>
                <a:spcPts val="0"/>
              </a:spcBef>
            </a:pPr>
            <a:r>
              <a:rPr lang="ru-RU" sz="3200" b="1" i="1" dirty="0" smtClean="0">
                <a:latin typeface="Times New Roman" pitchFamily="18" charset="0"/>
                <a:cs typeface="Times New Roman" pitchFamily="18" charset="0"/>
              </a:rPr>
              <a:t>Приезжий гусар наложил на девушку глаз.</a:t>
            </a:r>
          </a:p>
          <a:p>
            <a:pPr marL="0" indent="0" algn="just">
              <a:spcBef>
                <a:spcPts val="0"/>
              </a:spcBef>
            </a:pPr>
            <a:endParaRPr lang="ru-RU" sz="3200" b="1" i="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9855794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dirty="0"/>
          </a:p>
        </p:txBody>
      </p:sp>
      <p:sp>
        <p:nvSpPr>
          <p:cNvPr id="4" name="Прямоугольник 3"/>
          <p:cNvSpPr/>
          <p:nvPr/>
        </p:nvSpPr>
        <p:spPr>
          <a:xfrm>
            <a:off x="357158" y="857232"/>
            <a:ext cx="8358246" cy="1354217"/>
          </a:xfrm>
          <a:prstGeom prst="rect">
            <a:avLst/>
          </a:prstGeom>
          <a:solidFill>
            <a:schemeClr val="bg1"/>
          </a:solidFill>
        </p:spPr>
        <p:txBody>
          <a:bodyPr wrap="square">
            <a:spAutoFit/>
          </a:bodyPr>
          <a:lstStyle/>
          <a:p>
            <a:pPr marL="0" indent="0" algn="just">
              <a:spcBef>
                <a:spcPts val="0"/>
              </a:spcBef>
            </a:pPr>
            <a:r>
              <a:rPr lang="ru-RU" sz="3200" b="1" i="1" dirty="0" smtClean="0">
                <a:latin typeface="Times New Roman" pitchFamily="18" charset="0"/>
                <a:cs typeface="Times New Roman" pitchFamily="18" charset="0"/>
              </a:rPr>
              <a:t>Эта статья ещё долго останется в голове читателя.</a:t>
            </a:r>
          </a:p>
          <a:p>
            <a:pPr marL="0" indent="0" algn="just">
              <a:spcBef>
                <a:spcPts val="0"/>
              </a:spcBef>
            </a:pPr>
            <a:endParaRPr lang="ru-RU" i="1" dirty="0" smtClean="0">
              <a:solidFill>
                <a:schemeClr val="bg2">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8618892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85720" y="500042"/>
            <a:ext cx="8429684" cy="2831544"/>
          </a:xfrm>
          <a:prstGeom prst="rect">
            <a:avLst/>
          </a:prstGeom>
          <a:noFill/>
        </p:spPr>
        <p:txBody>
          <a:bodyPr wrap="square">
            <a:spAutoFit/>
          </a:bodyPr>
          <a:lstStyle/>
          <a:p>
            <a:pPr marL="0" indent="0" algn="just">
              <a:spcBef>
                <a:spcPts val="0"/>
              </a:spcBef>
            </a:pPr>
            <a:r>
              <a:rPr lang="ru-RU" sz="3200" b="1" i="1" dirty="0" smtClean="0">
                <a:latin typeface="Times New Roman" pitchFamily="18" charset="0"/>
                <a:cs typeface="Times New Roman" pitchFamily="18" charset="0"/>
              </a:rPr>
              <a:t>В произведении «Преступление и наказание» Раскольников убил бабушку. Он скрыл это от своей матери. Мать мальчика никак не ожидала этого ужаса и скончалась, узнав правду.</a:t>
            </a:r>
          </a:p>
          <a:p>
            <a:pPr marL="0" indent="0">
              <a:spcBef>
                <a:spcPts val="0"/>
              </a:spcBef>
            </a:pPr>
            <a:endParaRPr lang="ru-RU" i="1" dirty="0" smtClean="0">
              <a:solidFill>
                <a:schemeClr val="bg2">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1289450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28596" y="785794"/>
            <a:ext cx="8358246" cy="2062103"/>
          </a:xfrm>
          <a:prstGeom prst="rect">
            <a:avLst/>
          </a:prstGeom>
          <a:noFill/>
        </p:spPr>
        <p:txBody>
          <a:bodyPr wrap="square">
            <a:spAutoFit/>
          </a:bodyPr>
          <a:lstStyle/>
          <a:p>
            <a:pPr marL="0" indent="0" algn="just">
              <a:spcBef>
                <a:spcPts val="0"/>
              </a:spcBef>
            </a:pPr>
            <a:r>
              <a:rPr lang="ru-RU" sz="3200" b="1" i="1" dirty="0" smtClean="0">
                <a:latin typeface="Times New Roman" pitchFamily="18" charset="0"/>
                <a:cs typeface="Times New Roman" pitchFamily="18" charset="0"/>
              </a:rPr>
              <a:t>Прочитав текст 15 раз, я так и не поняла, о какой проблеме идёт речь. Ни одну из этих тем автор до конца не раскрыл. Я попробую это сейчас исправить.</a:t>
            </a:r>
          </a:p>
        </p:txBody>
      </p:sp>
    </p:spTree>
    <p:extLst>
      <p:ext uri="{BB962C8B-B14F-4D97-AF65-F5344CB8AC3E}">
        <p14:creationId xmlns:p14="http://schemas.microsoft.com/office/powerpoint/2010/main" val="33966604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85720" y="751344"/>
            <a:ext cx="8501122" cy="1631216"/>
          </a:xfrm>
          <a:prstGeom prst="rect">
            <a:avLst/>
          </a:prstGeom>
          <a:noFill/>
        </p:spPr>
        <p:txBody>
          <a:bodyPr wrap="square">
            <a:spAutoFit/>
          </a:bodyPr>
          <a:lstStyle/>
          <a:p>
            <a:pPr lvl="0" algn="just" eaLnBrk="0" hangingPunct="0">
              <a:spcBef>
                <a:spcPts val="0"/>
              </a:spcBef>
              <a:buClr>
                <a:schemeClr val="hlink"/>
              </a:buClr>
              <a:buSzPct val="65000"/>
              <a:buFont typeface="Arial" pitchFamily="34" charset="0"/>
              <a:buChar char="•"/>
              <a:defRPr/>
            </a:pPr>
            <a:r>
              <a:rPr lang="ru-RU" sz="3200" b="1" i="1" kern="0" dirty="0" smtClean="0">
                <a:latin typeface="Times New Roman" pitchFamily="18" charset="0"/>
                <a:cs typeface="Times New Roman" pitchFamily="18" charset="0"/>
              </a:rPr>
              <a:t>Утка тоже живое существо, как и человек, и её тоже родила мать.</a:t>
            </a:r>
          </a:p>
          <a:p>
            <a:pPr lvl="0" eaLnBrk="0" hangingPunct="0">
              <a:spcBef>
                <a:spcPts val="0"/>
              </a:spcBef>
              <a:buClr>
                <a:schemeClr val="hlink"/>
              </a:buClr>
              <a:buSzPct val="65000"/>
              <a:buFont typeface="Arial" pitchFamily="34" charset="0"/>
              <a:buChar char="•"/>
              <a:defRPr/>
            </a:pPr>
            <a:endParaRPr lang="ru-RU" i="1" kern="0" dirty="0" smtClean="0">
              <a:solidFill>
                <a:schemeClr val="bg2">
                  <a:lumMod val="50000"/>
                </a:schemeClr>
              </a:solidFill>
              <a:latin typeface="Times New Roman" pitchFamily="18" charset="0"/>
              <a:cs typeface="Times New Roman" pitchFamily="18" charset="0"/>
            </a:endParaRPr>
          </a:p>
          <a:p>
            <a:pPr lvl="0" eaLnBrk="0" hangingPunct="0">
              <a:spcBef>
                <a:spcPts val="0"/>
              </a:spcBef>
              <a:buClr>
                <a:schemeClr val="hlink"/>
              </a:buClr>
              <a:buSzPct val="65000"/>
              <a:buFont typeface="Arial" pitchFamily="34" charset="0"/>
              <a:buChar char="•"/>
              <a:defRPr/>
            </a:pPr>
            <a:endParaRPr lang="ru-RU" i="1" kern="0" dirty="0" smtClean="0">
              <a:solidFill>
                <a:schemeClr val="bg2">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94795293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00034" y="1305342"/>
            <a:ext cx="8215370" cy="1354217"/>
          </a:xfrm>
          <a:prstGeom prst="rect">
            <a:avLst/>
          </a:prstGeom>
          <a:noFill/>
        </p:spPr>
        <p:txBody>
          <a:bodyPr wrap="square">
            <a:spAutoFit/>
          </a:bodyPr>
          <a:lstStyle/>
          <a:p>
            <a:pPr lvl="0" algn="just" eaLnBrk="0" hangingPunct="0">
              <a:spcBef>
                <a:spcPts val="0"/>
              </a:spcBef>
              <a:buClr>
                <a:schemeClr val="hlink"/>
              </a:buClr>
              <a:buSzPct val="65000"/>
              <a:buFont typeface="Arial" pitchFamily="34" charset="0"/>
              <a:buChar char="•"/>
              <a:defRPr/>
            </a:pPr>
            <a:r>
              <a:rPr lang="ru-RU" sz="3200" b="1" i="1" kern="0" dirty="0" err="1" smtClean="0">
                <a:latin typeface="Times New Roman" pitchFamily="18" charset="0"/>
                <a:cs typeface="Times New Roman" pitchFamily="18" charset="0"/>
              </a:rPr>
              <a:t>Газинур</a:t>
            </a:r>
            <a:r>
              <a:rPr lang="ru-RU" sz="3200" b="1" i="1" kern="0" dirty="0" smtClean="0">
                <a:latin typeface="Times New Roman" pitchFamily="18" charset="0"/>
                <a:cs typeface="Times New Roman" pitchFamily="18" charset="0"/>
              </a:rPr>
              <a:t> </a:t>
            </a:r>
            <a:r>
              <a:rPr lang="ru-RU" sz="3200" b="1" i="1" kern="0" dirty="0" err="1" smtClean="0">
                <a:latin typeface="Times New Roman" pitchFamily="18" charset="0"/>
                <a:cs typeface="Times New Roman" pitchFamily="18" charset="0"/>
              </a:rPr>
              <a:t>Гафиатуллин</a:t>
            </a:r>
            <a:r>
              <a:rPr lang="ru-RU" sz="3200" b="1" i="1" kern="0" dirty="0" smtClean="0">
                <a:latin typeface="Times New Roman" pitchFamily="18" charset="0"/>
                <a:cs typeface="Times New Roman" pitchFamily="18" charset="0"/>
              </a:rPr>
              <a:t> накрыл дуло пулемёта своей амбразурой.</a:t>
            </a:r>
          </a:p>
          <a:p>
            <a:pPr lvl="0" eaLnBrk="0" hangingPunct="0">
              <a:spcBef>
                <a:spcPts val="0"/>
              </a:spcBef>
              <a:buClr>
                <a:schemeClr val="hlink"/>
              </a:buClr>
              <a:buSzPct val="65000"/>
              <a:buFont typeface="Arial" pitchFamily="34" charset="0"/>
              <a:buChar char="•"/>
              <a:defRPr/>
            </a:pPr>
            <a:endParaRPr lang="ru-RU" i="1" kern="0" dirty="0" smtClean="0">
              <a:solidFill>
                <a:schemeClr val="bg2">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1524734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28596" y="1720840"/>
            <a:ext cx="8286808" cy="1354217"/>
          </a:xfrm>
          <a:prstGeom prst="rect">
            <a:avLst/>
          </a:prstGeom>
          <a:noFill/>
        </p:spPr>
        <p:txBody>
          <a:bodyPr wrap="square">
            <a:spAutoFit/>
          </a:bodyPr>
          <a:lstStyle/>
          <a:p>
            <a:pPr lvl="0" algn="just" eaLnBrk="0" hangingPunct="0">
              <a:spcBef>
                <a:spcPts val="0"/>
              </a:spcBef>
              <a:buClr>
                <a:schemeClr val="hlink"/>
              </a:buClr>
              <a:buSzPct val="65000"/>
              <a:buFont typeface="Arial" pitchFamily="34" charset="0"/>
              <a:buChar char="•"/>
              <a:defRPr/>
            </a:pPr>
            <a:r>
              <a:rPr lang="ru-RU" sz="3200" b="1" i="1" kern="0" dirty="0" smtClean="0">
                <a:latin typeface="Times New Roman" pitchFamily="18" charset="0"/>
                <a:cs typeface="Times New Roman" pitchFamily="18" charset="0"/>
              </a:rPr>
              <a:t>Когда мы с парнем гуляли в нижней части города, он показал мне своё заветное место.</a:t>
            </a:r>
          </a:p>
          <a:p>
            <a:pPr lvl="0" algn="just" eaLnBrk="0" hangingPunct="0">
              <a:spcBef>
                <a:spcPts val="0"/>
              </a:spcBef>
              <a:buClr>
                <a:schemeClr val="hlink"/>
              </a:buClr>
              <a:buSzPct val="65000"/>
              <a:buFont typeface="Arial" pitchFamily="34" charset="0"/>
              <a:buChar char="•"/>
              <a:defRPr/>
            </a:pPr>
            <a:endParaRPr lang="ru-RU" i="1" kern="0" dirty="0" smtClean="0">
              <a:solidFill>
                <a:schemeClr val="bg2">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5088988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28596" y="1214422"/>
            <a:ext cx="8429684" cy="1354217"/>
          </a:xfrm>
          <a:prstGeom prst="rect">
            <a:avLst/>
          </a:prstGeom>
          <a:noFill/>
        </p:spPr>
        <p:txBody>
          <a:bodyPr wrap="square">
            <a:spAutoFit/>
          </a:bodyPr>
          <a:lstStyle/>
          <a:p>
            <a:pPr lvl="0" algn="just" eaLnBrk="0" hangingPunct="0">
              <a:spcBef>
                <a:spcPts val="0"/>
              </a:spcBef>
              <a:buClr>
                <a:schemeClr val="hlink"/>
              </a:buClr>
              <a:buSzPct val="65000"/>
              <a:buFont typeface="Arial" pitchFamily="34" charset="0"/>
              <a:buChar char="•"/>
            </a:pPr>
            <a:r>
              <a:rPr lang="ru-RU" sz="3200" b="1" i="1" kern="0" dirty="0" smtClean="0">
                <a:latin typeface="Times New Roman" pitchFamily="18" charset="0"/>
                <a:cs typeface="Times New Roman" pitchFamily="18" charset="0"/>
              </a:rPr>
              <a:t>Андрей Болконский выходил в поле, садился под дуб и сливался с природой</a:t>
            </a:r>
            <a:r>
              <a:rPr lang="ru-RU" sz="3200" b="1" i="1" kern="0" dirty="0" smtClean="0">
                <a:solidFill>
                  <a:schemeClr val="bg2">
                    <a:lumMod val="50000"/>
                  </a:schemeClr>
                </a:solidFill>
                <a:latin typeface="Times New Roman" pitchFamily="18" charset="0"/>
                <a:cs typeface="Times New Roman" pitchFamily="18" charset="0"/>
              </a:rPr>
              <a:t>. </a:t>
            </a:r>
          </a:p>
          <a:p>
            <a:pPr lvl="0" eaLnBrk="0" hangingPunct="0">
              <a:spcBef>
                <a:spcPts val="0"/>
              </a:spcBef>
              <a:buClr>
                <a:schemeClr val="hlink"/>
              </a:buClr>
              <a:buSzPct val="65000"/>
              <a:buFont typeface="Arial" pitchFamily="34" charset="0"/>
              <a:buChar char="•"/>
            </a:pPr>
            <a:endParaRPr lang="ru-RU" i="1" kern="0" dirty="0" smtClean="0">
              <a:solidFill>
                <a:schemeClr val="bg2">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41146244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00034" y="1071546"/>
            <a:ext cx="8286808" cy="1077218"/>
          </a:xfrm>
          <a:prstGeom prst="rect">
            <a:avLst/>
          </a:prstGeom>
          <a:noFill/>
        </p:spPr>
        <p:txBody>
          <a:bodyPr wrap="square">
            <a:spAutoFit/>
          </a:bodyPr>
          <a:lstStyle/>
          <a:p>
            <a:pPr lvl="0" algn="just" eaLnBrk="0" hangingPunct="0">
              <a:spcBef>
                <a:spcPts val="0"/>
              </a:spcBef>
              <a:buClr>
                <a:schemeClr val="hlink"/>
              </a:buClr>
              <a:buSzPct val="65000"/>
              <a:buFont typeface="Arial" pitchFamily="34" charset="0"/>
              <a:buChar char="•"/>
            </a:pPr>
            <a:r>
              <a:rPr lang="ru-RU" sz="3200" b="1" i="1" kern="0" dirty="0" smtClean="0">
                <a:latin typeface="Times New Roman" pitchFamily="18" charset="0"/>
                <a:cs typeface="Times New Roman" pitchFamily="18" charset="0"/>
              </a:rPr>
              <a:t>Он говорил приятные слова и громко улыбался.</a:t>
            </a:r>
          </a:p>
        </p:txBody>
      </p:sp>
    </p:spTree>
    <p:extLst>
      <p:ext uri="{BB962C8B-B14F-4D97-AF65-F5344CB8AC3E}">
        <p14:creationId xmlns:p14="http://schemas.microsoft.com/office/powerpoint/2010/main" val="42905677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57158" y="1166843"/>
            <a:ext cx="8358246" cy="1354217"/>
          </a:xfrm>
          <a:prstGeom prst="rect">
            <a:avLst/>
          </a:prstGeom>
          <a:noFill/>
        </p:spPr>
        <p:txBody>
          <a:bodyPr wrap="square">
            <a:spAutoFit/>
          </a:bodyPr>
          <a:lstStyle/>
          <a:p>
            <a:pPr lvl="0" algn="just" eaLnBrk="0" hangingPunct="0">
              <a:spcBef>
                <a:spcPts val="0"/>
              </a:spcBef>
              <a:buClr>
                <a:schemeClr val="hlink"/>
              </a:buClr>
              <a:buSzPct val="65000"/>
              <a:buFont typeface="Arial" pitchFamily="34" charset="0"/>
              <a:buChar char="•"/>
              <a:defRPr/>
            </a:pPr>
            <a:r>
              <a:rPr lang="ru-RU" sz="3200" b="1" i="1" kern="0" dirty="0" smtClean="0">
                <a:latin typeface="Times New Roman" pitchFamily="18" charset="0"/>
                <a:cs typeface="Times New Roman" pitchFamily="18" charset="0"/>
              </a:rPr>
              <a:t>В пр</a:t>
            </a:r>
            <a:r>
              <a:rPr lang="ru-RU" sz="3200" b="1" i="1" kern="0" dirty="0">
                <a:latin typeface="Times New Roman" pitchFamily="18" charset="0"/>
                <a:cs typeface="Times New Roman" pitchFamily="18" charset="0"/>
              </a:rPr>
              <a:t>о</a:t>
            </a:r>
            <a:r>
              <a:rPr lang="ru-RU" sz="3200" b="1" i="1" kern="0" dirty="0" smtClean="0">
                <a:latin typeface="Times New Roman" pitchFamily="18" charset="0"/>
                <a:cs typeface="Times New Roman" pitchFamily="18" charset="0"/>
              </a:rPr>
              <a:t>изведении Гоголя «Тихий Дон» была убита старуха - процентщица.</a:t>
            </a:r>
          </a:p>
          <a:p>
            <a:pPr lvl="0" eaLnBrk="0" hangingPunct="0">
              <a:spcBef>
                <a:spcPts val="0"/>
              </a:spcBef>
              <a:buClr>
                <a:schemeClr val="hlink"/>
              </a:buClr>
              <a:buSzPct val="65000"/>
              <a:buFont typeface="Arial" pitchFamily="34" charset="0"/>
              <a:buChar char="•"/>
              <a:defRPr/>
            </a:pPr>
            <a:endParaRPr lang="ru-RU" i="1" kern="0" dirty="0" smtClean="0">
              <a:solidFill>
                <a:schemeClr val="bg2">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721356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260648"/>
            <a:ext cx="8784976" cy="6480720"/>
          </a:xfrm>
        </p:spPr>
        <p:txBody>
          <a:bodyPr>
            <a:noAutofit/>
          </a:bodyPr>
          <a:lstStyle/>
          <a:p>
            <a:pPr algn="just">
              <a:spcBef>
                <a:spcPts val="0"/>
              </a:spcBef>
              <a:buFont typeface="+mj-lt"/>
              <a:buAutoNum type="arabicPeriod"/>
            </a:pPr>
            <a:r>
              <a:rPr lang="ru-RU" sz="1800" b="1" dirty="0" smtClean="0">
                <a:solidFill>
                  <a:srgbClr val="990000"/>
                </a:solidFill>
                <a:latin typeface="Times New Roman" pitchFamily="18" charset="0"/>
                <a:cs typeface="Times New Roman" pitchFamily="18" charset="0"/>
              </a:rPr>
              <a:t>Что </a:t>
            </a:r>
            <a:r>
              <a:rPr lang="ru-RU" sz="1800" b="1" dirty="0">
                <a:solidFill>
                  <a:srgbClr val="990000"/>
                </a:solidFill>
                <a:latin typeface="Times New Roman" pitchFamily="18" charset="0"/>
                <a:cs typeface="Times New Roman" pitchFamily="18" charset="0"/>
              </a:rPr>
              <a:t>означает «комментарий» текста? В чем его отличие от пересказа? </a:t>
            </a:r>
            <a:endParaRPr lang="ru-RU" sz="1800" dirty="0">
              <a:solidFill>
                <a:srgbClr val="990000"/>
              </a:solidFill>
              <a:latin typeface="Times New Roman" pitchFamily="18" charset="0"/>
              <a:cs typeface="Times New Roman" pitchFamily="18" charset="0"/>
            </a:endParaRPr>
          </a:p>
          <a:p>
            <a:pPr marL="0" indent="0" algn="just">
              <a:spcBef>
                <a:spcPts val="0"/>
              </a:spcBef>
              <a:buNone/>
            </a:pPr>
            <a:r>
              <a:rPr lang="ru-RU" sz="1800" b="1" i="1" dirty="0" smtClean="0">
                <a:latin typeface="Times New Roman" pitchFamily="18" charset="0"/>
                <a:cs typeface="Times New Roman" pitchFamily="18" charset="0"/>
              </a:rPr>
              <a:t>Комментарии </a:t>
            </a:r>
            <a:r>
              <a:rPr lang="ru-RU" sz="1800" b="1" i="1" dirty="0">
                <a:latin typeface="Times New Roman" pitchFamily="18" charset="0"/>
                <a:cs typeface="Times New Roman" pitchFamily="18" charset="0"/>
              </a:rPr>
              <a:t>– рассуждения, пояснительные замечания по поводу чего-либо</a:t>
            </a:r>
            <a:r>
              <a:rPr lang="ru-RU" sz="1800" b="1" i="1" dirty="0" smtClean="0">
                <a:latin typeface="Times New Roman" pitchFamily="18" charset="0"/>
                <a:cs typeface="Times New Roman" pitchFamily="18" charset="0"/>
              </a:rPr>
              <a:t>. (</a:t>
            </a:r>
            <a:r>
              <a:rPr lang="ru-RU" sz="1800" i="1" dirty="0" smtClean="0">
                <a:latin typeface="Times New Roman" pitchFamily="18" charset="0"/>
                <a:cs typeface="Times New Roman" pitchFamily="18" charset="0"/>
              </a:rPr>
              <a:t>Большой </a:t>
            </a:r>
            <a:r>
              <a:rPr lang="ru-RU" sz="1800" i="1" dirty="0">
                <a:latin typeface="Times New Roman" pitchFamily="18" charset="0"/>
                <a:cs typeface="Times New Roman" pitchFamily="18" charset="0"/>
              </a:rPr>
              <a:t>толковый словарь русского языка под ред. </a:t>
            </a:r>
            <a:r>
              <a:rPr lang="ru-RU" sz="1800" i="1" dirty="0" err="1" smtClean="0">
                <a:latin typeface="Times New Roman" pitchFamily="18" charset="0"/>
                <a:cs typeface="Times New Roman" pitchFamily="18" charset="0"/>
              </a:rPr>
              <a:t>Д.Н.Ушакова</a:t>
            </a:r>
            <a:r>
              <a:rPr lang="ru-RU" sz="1800" i="1" dirty="0" smtClean="0">
                <a:latin typeface="Times New Roman" pitchFamily="18" charset="0"/>
                <a:cs typeface="Times New Roman" pitchFamily="18" charset="0"/>
              </a:rPr>
              <a:t>).</a:t>
            </a:r>
          </a:p>
          <a:p>
            <a:pPr marL="0" indent="0">
              <a:buNone/>
            </a:pPr>
            <a:r>
              <a:rPr lang="ru-RU" sz="1800" b="1" i="1" dirty="0">
                <a:latin typeface="Times New Roman" pitchFamily="18" charset="0"/>
                <a:cs typeface="Times New Roman" pitchFamily="18" charset="0"/>
              </a:rPr>
              <a:t>Комментарий – 1.пояснения; 2.примечания; </a:t>
            </a:r>
            <a:r>
              <a:rPr lang="ru-RU" sz="1800" b="1" i="1" dirty="0" smtClean="0">
                <a:latin typeface="Times New Roman" pitchFamily="18" charset="0"/>
                <a:cs typeface="Times New Roman" pitchFamily="18" charset="0"/>
              </a:rPr>
              <a:t>3.толкование. (</a:t>
            </a:r>
            <a:r>
              <a:rPr lang="ru-RU" sz="1800" i="1" dirty="0" smtClean="0">
                <a:latin typeface="Times New Roman" pitchFamily="18" charset="0"/>
                <a:cs typeface="Times New Roman" pitchFamily="18" charset="0"/>
              </a:rPr>
              <a:t>Александрова </a:t>
            </a:r>
            <a:r>
              <a:rPr lang="ru-RU" sz="1800" i="1" dirty="0">
                <a:latin typeface="Times New Roman" pitchFamily="18" charset="0"/>
                <a:cs typeface="Times New Roman" pitchFamily="18" charset="0"/>
              </a:rPr>
              <a:t>З.Е. Словарь синонимов русского языка: практический </a:t>
            </a:r>
            <a:r>
              <a:rPr lang="ru-RU" sz="1800" i="1" dirty="0" smtClean="0">
                <a:latin typeface="Times New Roman" pitchFamily="18" charset="0"/>
                <a:cs typeface="Times New Roman" pitchFamily="18" charset="0"/>
              </a:rPr>
              <a:t>справочник).</a:t>
            </a:r>
            <a:endParaRPr lang="ru-RU" sz="1800" dirty="0">
              <a:latin typeface="Times New Roman" pitchFamily="18" charset="0"/>
              <a:cs typeface="Times New Roman" pitchFamily="18" charset="0"/>
            </a:endParaRPr>
          </a:p>
          <a:p>
            <a:pPr marL="0" indent="0" algn="just">
              <a:buNone/>
            </a:pPr>
            <a:r>
              <a:rPr lang="ru-RU" sz="1800" dirty="0" smtClean="0">
                <a:latin typeface="Times New Roman" pitchFamily="18" charset="0"/>
                <a:cs typeface="Times New Roman" pitchFamily="18" charset="0"/>
              </a:rPr>
              <a:t>Чтобы </a:t>
            </a:r>
            <a:r>
              <a:rPr lang="ru-RU" sz="1800" dirty="0">
                <a:latin typeface="Times New Roman" pitchFamily="18" charset="0"/>
                <a:cs typeface="Times New Roman" pitchFamily="18" charset="0"/>
              </a:rPr>
              <a:t>отличить комментарий от пересказа, нужно помнить следующее. Пересказывая, мы говорим о том, что делают герои, а комментируя, мы говорим о том, что делает автор.</a:t>
            </a:r>
            <a:endParaRPr lang="ru-RU" sz="1800" dirty="0"/>
          </a:p>
          <a:p>
            <a:pPr marL="0" indent="0" algn="just">
              <a:spcBef>
                <a:spcPts val="0"/>
              </a:spcBef>
              <a:buNone/>
            </a:pPr>
            <a:r>
              <a:rPr lang="ru-RU" sz="1800" b="1" dirty="0" smtClean="0">
                <a:solidFill>
                  <a:srgbClr val="990000"/>
                </a:solidFill>
                <a:latin typeface="Times New Roman" pitchFamily="18" charset="0"/>
                <a:cs typeface="Times New Roman" pitchFamily="18" charset="0"/>
              </a:rPr>
              <a:t>2</a:t>
            </a:r>
            <a:r>
              <a:rPr lang="ru-RU" sz="1800" b="1" dirty="0" smtClean="0">
                <a:solidFill>
                  <a:srgbClr val="990000"/>
                </a:solidFill>
                <a:latin typeface="Times New Roman" pitchFamily="18" charset="0"/>
                <a:cs typeface="Times New Roman" pitchFamily="18" charset="0"/>
              </a:rPr>
              <a:t>.   Что </a:t>
            </a:r>
            <a:r>
              <a:rPr lang="ru-RU" sz="1800" b="1" dirty="0">
                <a:solidFill>
                  <a:srgbClr val="990000"/>
                </a:solidFill>
                <a:latin typeface="Times New Roman" pitchFamily="18" charset="0"/>
                <a:cs typeface="Times New Roman" pitchFamily="18" charset="0"/>
              </a:rPr>
              <a:t>значит «прокомментировать» проблему исходного текста? </a:t>
            </a:r>
            <a:endParaRPr lang="ru-RU" sz="1800" dirty="0">
              <a:solidFill>
                <a:srgbClr val="990000"/>
              </a:solidFill>
              <a:latin typeface="Times New Roman" pitchFamily="18" charset="0"/>
              <a:cs typeface="Times New Roman" pitchFamily="18" charset="0"/>
            </a:endParaRPr>
          </a:p>
          <a:p>
            <a:pPr marL="0" indent="0" algn="just">
              <a:spcBef>
                <a:spcPts val="0"/>
              </a:spcBef>
              <a:buNone/>
            </a:pPr>
            <a:r>
              <a:rPr lang="ru-RU" sz="1800" dirty="0" smtClean="0">
                <a:latin typeface="Times New Roman" pitchFamily="18" charset="0"/>
                <a:cs typeface="Times New Roman" pitchFamily="18" charset="0"/>
              </a:rPr>
              <a:t>Необходимо </a:t>
            </a:r>
            <a:r>
              <a:rPr lang="ru-RU" sz="1800" dirty="0">
                <a:latin typeface="Times New Roman" pitchFamily="18" charset="0"/>
                <a:cs typeface="Times New Roman" pitchFamily="18" charset="0"/>
              </a:rPr>
              <a:t>изложить собственные мысли по данной проблеме с учетом аспектов, намеченных самим автором, так как </a:t>
            </a:r>
            <a:r>
              <a:rPr lang="ru-RU" sz="1800" b="1" i="1" dirty="0">
                <a:latin typeface="Times New Roman" pitchFamily="18" charset="0"/>
                <a:cs typeface="Times New Roman" pitchFamily="18" charset="0"/>
              </a:rPr>
              <a:t>комментарий должен объяснять авторский взгляд на поставленный вопрос. </a:t>
            </a:r>
            <a:endParaRPr lang="ru-RU" sz="1800" b="1" i="1" dirty="0" smtClean="0">
              <a:latin typeface="Times New Roman" pitchFamily="18" charset="0"/>
              <a:cs typeface="Times New Roman" pitchFamily="18" charset="0"/>
            </a:endParaRPr>
          </a:p>
          <a:p>
            <a:pPr marL="0" indent="0" algn="just">
              <a:spcBef>
                <a:spcPts val="0"/>
              </a:spcBef>
              <a:buNone/>
            </a:pPr>
            <a:r>
              <a:rPr lang="ru-RU" sz="1800" b="1" dirty="0" smtClean="0">
                <a:solidFill>
                  <a:srgbClr val="990000"/>
                </a:solidFill>
                <a:latin typeface="Times New Roman" pitchFamily="18" charset="0"/>
                <a:cs typeface="Times New Roman" pitchFamily="18" charset="0"/>
              </a:rPr>
              <a:t>3</a:t>
            </a:r>
            <a:r>
              <a:rPr lang="ru-RU" sz="1800" b="1" dirty="0" smtClean="0">
                <a:solidFill>
                  <a:srgbClr val="990000"/>
                </a:solidFill>
                <a:latin typeface="Times New Roman" pitchFamily="18" charset="0"/>
                <a:cs typeface="Times New Roman" pitchFamily="18" charset="0"/>
              </a:rPr>
              <a:t>.    Почему </a:t>
            </a:r>
            <a:r>
              <a:rPr lang="ru-RU" sz="1800" b="1" dirty="0">
                <a:solidFill>
                  <a:srgbClr val="990000"/>
                </a:solidFill>
                <a:latin typeface="Times New Roman" pitchFamily="18" charset="0"/>
                <a:cs typeface="Times New Roman" pitchFamily="18" charset="0"/>
              </a:rPr>
              <a:t>важно уметь комментировать основную проблему текста? </a:t>
            </a:r>
            <a:endParaRPr lang="ru-RU" sz="1800" dirty="0">
              <a:solidFill>
                <a:srgbClr val="990000"/>
              </a:solidFill>
              <a:latin typeface="Times New Roman" pitchFamily="18" charset="0"/>
              <a:cs typeface="Times New Roman" pitchFamily="18" charset="0"/>
            </a:endParaRPr>
          </a:p>
          <a:p>
            <a:pPr algn="just">
              <a:spcBef>
                <a:spcPts val="0"/>
              </a:spcBef>
            </a:pPr>
            <a:r>
              <a:rPr lang="ru-RU" sz="1800" dirty="0" smtClean="0">
                <a:latin typeface="Times New Roman" pitchFamily="18" charset="0"/>
                <a:cs typeface="Times New Roman" pitchFamily="18" charset="0"/>
              </a:rPr>
              <a:t>Это </a:t>
            </a:r>
            <a:r>
              <a:rPr lang="ru-RU" sz="1800" dirty="0">
                <a:latin typeface="Times New Roman" pitchFamily="18" charset="0"/>
                <a:cs typeface="Times New Roman" pitchFamily="18" charset="0"/>
              </a:rPr>
              <a:t>позволяет увидеть, что интересует автора. </a:t>
            </a:r>
          </a:p>
          <a:p>
            <a:pPr algn="just">
              <a:spcBef>
                <a:spcPts val="0"/>
              </a:spcBef>
            </a:pPr>
            <a:r>
              <a:rPr lang="ru-RU" sz="1800" dirty="0" smtClean="0">
                <a:latin typeface="Times New Roman" pitchFamily="18" charset="0"/>
                <a:cs typeface="Times New Roman" pitchFamily="18" charset="0"/>
              </a:rPr>
              <a:t>Рассуждая </a:t>
            </a:r>
            <a:r>
              <a:rPr lang="ru-RU" sz="1800" dirty="0">
                <a:latin typeface="Times New Roman" pitchFamily="18" charset="0"/>
                <a:cs typeface="Times New Roman" pitchFamily="18" charset="0"/>
              </a:rPr>
              <a:t>по поводу сформулированной проблемы, т.е. комментируя ее, читатель показывает и свое восприятие того, что волновало автора. </a:t>
            </a:r>
          </a:p>
          <a:p>
            <a:pPr algn="just">
              <a:spcBef>
                <a:spcPts val="0"/>
              </a:spcBef>
            </a:pPr>
            <a:r>
              <a:rPr lang="ru-RU" sz="1800" dirty="0" smtClean="0">
                <a:latin typeface="Times New Roman" pitchFamily="18" charset="0"/>
                <a:cs typeface="Times New Roman" pitchFamily="18" charset="0"/>
              </a:rPr>
              <a:t>Комментарий </a:t>
            </a:r>
            <a:r>
              <a:rPr lang="ru-RU" sz="1800" dirty="0">
                <a:latin typeface="Times New Roman" pitchFamily="18" charset="0"/>
                <a:cs typeface="Times New Roman" pitchFamily="18" charset="0"/>
              </a:rPr>
              <a:t>помогает увидеть основные аспекты, которые автор считает важными. </a:t>
            </a:r>
          </a:p>
          <a:p>
            <a:pPr algn="just">
              <a:spcBef>
                <a:spcPts val="0"/>
              </a:spcBef>
            </a:pPr>
            <a:r>
              <a:rPr lang="ru-RU" sz="1800" dirty="0" smtClean="0">
                <a:latin typeface="Times New Roman" pitchFamily="18" charset="0"/>
                <a:cs typeface="Times New Roman" pitchFamily="18" charset="0"/>
              </a:rPr>
              <a:t>Глубокое </a:t>
            </a:r>
            <a:r>
              <a:rPr lang="ru-RU" sz="1800" dirty="0">
                <a:latin typeface="Times New Roman" pitchFamily="18" charset="0"/>
                <a:cs typeface="Times New Roman" pitchFamily="18" charset="0"/>
              </a:rPr>
              <a:t>изъяснение основной проблемы помогает увидеть авторскую позицию. </a:t>
            </a:r>
          </a:p>
          <a:p>
            <a:pPr marL="0" indent="0" algn="just">
              <a:spcBef>
                <a:spcPts val="0"/>
              </a:spcBef>
              <a:buNone/>
            </a:pPr>
            <a:r>
              <a:rPr lang="ru-RU" sz="1800" b="1" dirty="0" smtClean="0">
                <a:solidFill>
                  <a:srgbClr val="990000"/>
                </a:solidFill>
                <a:latin typeface="Times New Roman" pitchFamily="18" charset="0"/>
                <a:cs typeface="Times New Roman" pitchFamily="18" charset="0"/>
              </a:rPr>
              <a:t>4. Чего не </a:t>
            </a:r>
            <a:r>
              <a:rPr lang="ru-RU" sz="1800" b="1" dirty="0">
                <a:solidFill>
                  <a:srgbClr val="990000"/>
                </a:solidFill>
                <a:latin typeface="Times New Roman" pitchFamily="18" charset="0"/>
                <a:cs typeface="Times New Roman" pitchFamily="18" charset="0"/>
              </a:rPr>
              <a:t>должно </a:t>
            </a:r>
            <a:r>
              <a:rPr lang="ru-RU" sz="1800" b="1" dirty="0" smtClean="0">
                <a:solidFill>
                  <a:srgbClr val="990000"/>
                </a:solidFill>
                <a:latin typeface="Times New Roman" pitchFamily="18" charset="0"/>
                <a:cs typeface="Times New Roman" pitchFamily="18" charset="0"/>
              </a:rPr>
              <a:t>быть в комментарии : </a:t>
            </a:r>
            <a:endParaRPr lang="en-US" sz="1800" b="1" dirty="0" smtClean="0">
              <a:solidFill>
                <a:srgbClr val="990000"/>
              </a:solidFill>
              <a:latin typeface="Times New Roman" pitchFamily="18" charset="0"/>
              <a:cs typeface="Times New Roman" pitchFamily="18" charset="0"/>
            </a:endParaRPr>
          </a:p>
          <a:p>
            <a:pPr algn="just">
              <a:spcBef>
                <a:spcPts val="0"/>
              </a:spcBef>
            </a:pPr>
            <a:r>
              <a:rPr lang="ru-RU" sz="1800" dirty="0" smtClean="0">
                <a:latin typeface="Times New Roman" pitchFamily="18" charset="0"/>
                <a:cs typeface="Times New Roman" pitchFamily="18" charset="0"/>
              </a:rPr>
              <a:t>Пересказа </a:t>
            </a:r>
            <a:r>
              <a:rPr lang="ru-RU" sz="1800" dirty="0">
                <a:latin typeface="Times New Roman" pitchFamily="18" charset="0"/>
                <a:cs typeface="Times New Roman" pitchFamily="18" charset="0"/>
              </a:rPr>
              <a:t>исходного текста или его части. </a:t>
            </a:r>
          </a:p>
          <a:p>
            <a:pPr algn="just">
              <a:spcBef>
                <a:spcPts val="0"/>
              </a:spcBef>
            </a:pPr>
            <a:r>
              <a:rPr lang="ru-RU" sz="1800" dirty="0" smtClean="0">
                <a:latin typeface="Times New Roman" pitchFamily="18" charset="0"/>
                <a:cs typeface="Times New Roman" pitchFamily="18" charset="0"/>
              </a:rPr>
              <a:t>Рассуждений </a:t>
            </a:r>
            <a:r>
              <a:rPr lang="ru-RU" sz="1800" dirty="0">
                <a:latin typeface="Times New Roman" pitchFamily="18" charset="0"/>
                <a:cs typeface="Times New Roman" pitchFamily="18" charset="0"/>
              </a:rPr>
              <a:t>по поводу всех проблем текста. </a:t>
            </a:r>
          </a:p>
          <a:p>
            <a:pPr algn="just">
              <a:spcBef>
                <a:spcPts val="0"/>
              </a:spcBef>
            </a:pPr>
            <a:r>
              <a:rPr lang="ru-RU" sz="1800" dirty="0" smtClean="0">
                <a:latin typeface="Times New Roman" pitchFamily="18" charset="0"/>
                <a:cs typeface="Times New Roman" pitchFamily="18" charset="0"/>
              </a:rPr>
              <a:t>Комментариев </a:t>
            </a:r>
            <a:r>
              <a:rPr lang="ru-RU" sz="1800" dirty="0">
                <a:latin typeface="Times New Roman" pitchFamily="18" charset="0"/>
                <a:cs typeface="Times New Roman" pitchFamily="18" charset="0"/>
              </a:rPr>
              <a:t>о действиях героев текста. </a:t>
            </a:r>
          </a:p>
          <a:p>
            <a:pPr algn="just">
              <a:spcBef>
                <a:spcPts val="0"/>
              </a:spcBef>
            </a:pPr>
            <a:r>
              <a:rPr lang="ru-RU" sz="1800" dirty="0" smtClean="0">
                <a:latin typeface="Times New Roman" pitchFamily="18" charset="0"/>
                <a:cs typeface="Times New Roman" pitchFamily="18" charset="0"/>
              </a:rPr>
              <a:t>Общих </a:t>
            </a:r>
            <a:r>
              <a:rPr lang="ru-RU" sz="1800" dirty="0">
                <a:latin typeface="Times New Roman" pitchFamily="18" charset="0"/>
                <a:cs typeface="Times New Roman" pitchFamily="18" charset="0"/>
              </a:rPr>
              <a:t>рассуждений о тексте: нужно прокомментировать одну </a:t>
            </a:r>
            <a:r>
              <a:rPr lang="ru-RU" sz="1800" dirty="0" smtClean="0">
                <a:latin typeface="Times New Roman" pitchFamily="18" charset="0"/>
                <a:cs typeface="Times New Roman" pitchFamily="18" charset="0"/>
              </a:rPr>
              <a:t> из </a:t>
            </a:r>
            <a:r>
              <a:rPr lang="ru-RU" sz="1800" dirty="0">
                <a:latin typeface="Times New Roman" pitchFamily="18" charset="0"/>
                <a:cs typeface="Times New Roman" pitchFamily="18" charset="0"/>
              </a:rPr>
              <a:t>проблем! </a:t>
            </a:r>
          </a:p>
        </p:txBody>
      </p:sp>
    </p:spTree>
    <p:extLst>
      <p:ext uri="{BB962C8B-B14F-4D97-AF65-F5344CB8AC3E}">
        <p14:creationId xmlns:p14="http://schemas.microsoft.com/office/powerpoint/2010/main" val="2620555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3" end="1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4" end="14"/>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71472" y="642918"/>
            <a:ext cx="8072494" cy="1846659"/>
          </a:xfrm>
          <a:prstGeom prst="rect">
            <a:avLst/>
          </a:prstGeom>
          <a:noFill/>
        </p:spPr>
        <p:txBody>
          <a:bodyPr wrap="square">
            <a:spAutoFit/>
          </a:bodyPr>
          <a:lstStyle/>
          <a:p>
            <a:pPr lvl="0" algn="just" eaLnBrk="0" hangingPunct="0">
              <a:spcBef>
                <a:spcPts val="0"/>
              </a:spcBef>
              <a:buClr>
                <a:schemeClr val="hlink"/>
              </a:buClr>
              <a:buSzPct val="65000"/>
              <a:buFont typeface="Arial" pitchFamily="34" charset="0"/>
              <a:buChar char="•"/>
              <a:defRPr/>
            </a:pPr>
            <a:r>
              <a:rPr lang="ru-RU" sz="3200" b="1" i="1" kern="0" dirty="0" smtClean="0">
                <a:latin typeface="Times New Roman" pitchFamily="18" charset="0"/>
                <a:cs typeface="Times New Roman" pitchFamily="18" charset="0"/>
              </a:rPr>
              <a:t>Как только вышли на просторы, залитые солнцем, кто-то раздавил «пламенный орган». </a:t>
            </a:r>
          </a:p>
          <a:p>
            <a:pPr lvl="0" eaLnBrk="0" hangingPunct="0">
              <a:spcBef>
                <a:spcPts val="0"/>
              </a:spcBef>
              <a:buClr>
                <a:schemeClr val="hlink"/>
              </a:buClr>
              <a:buSzPct val="65000"/>
              <a:buFont typeface="Arial" pitchFamily="34" charset="0"/>
              <a:buChar char="•"/>
              <a:defRPr/>
            </a:pPr>
            <a:endParaRPr lang="ru-RU" i="1" kern="0" dirty="0" smtClean="0">
              <a:solidFill>
                <a:schemeClr val="bg2">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4647602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57158" y="357167"/>
            <a:ext cx="8429684" cy="2062103"/>
          </a:xfrm>
          <a:prstGeom prst="rect">
            <a:avLst/>
          </a:prstGeom>
          <a:noFill/>
        </p:spPr>
        <p:txBody>
          <a:bodyPr wrap="square">
            <a:spAutoFit/>
          </a:bodyPr>
          <a:lstStyle/>
          <a:p>
            <a:pPr lvl="0" algn="just" eaLnBrk="0" hangingPunct="0">
              <a:spcBef>
                <a:spcPts val="0"/>
              </a:spcBef>
              <a:buClr>
                <a:schemeClr val="hlink"/>
              </a:buClr>
              <a:buSzPct val="65000"/>
              <a:buFont typeface="Arial" pitchFamily="34" charset="0"/>
              <a:buChar char="•"/>
            </a:pPr>
            <a:r>
              <a:rPr lang="ru-RU" sz="3200" b="1" i="1" kern="0" dirty="0" smtClean="0">
                <a:latin typeface="Times New Roman" pitchFamily="18" charset="0"/>
                <a:cs typeface="Times New Roman" pitchFamily="18" charset="0"/>
              </a:rPr>
              <a:t>Моя подруга тоже поступила милосердно: несмотря на запреты и возмущение квартирной хозяйки, она пустила к себе жить своего мальчика.</a:t>
            </a:r>
            <a:r>
              <a:rPr lang="ru-RU" i="1" dirty="0" smtClean="0">
                <a:latin typeface="Times New Roman" pitchFamily="18" charset="0"/>
                <a:cs typeface="Times New Roman" pitchFamily="18" charset="0"/>
              </a:rPr>
              <a:t>.</a:t>
            </a:r>
          </a:p>
        </p:txBody>
      </p:sp>
    </p:spTree>
    <p:extLst>
      <p:ext uri="{BB962C8B-B14F-4D97-AF65-F5344CB8AC3E}">
        <p14:creationId xmlns:p14="http://schemas.microsoft.com/office/powerpoint/2010/main" val="13008734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35703" y="357166"/>
            <a:ext cx="8358246" cy="1077218"/>
          </a:xfrm>
          <a:prstGeom prst="rect">
            <a:avLst/>
          </a:prstGeom>
          <a:noFill/>
        </p:spPr>
        <p:txBody>
          <a:bodyPr wrap="square">
            <a:spAutoFit/>
          </a:bodyPr>
          <a:lstStyle/>
          <a:p>
            <a:pPr lvl="0" algn="just" eaLnBrk="0" hangingPunct="0">
              <a:spcBef>
                <a:spcPts val="0"/>
              </a:spcBef>
              <a:buClr>
                <a:schemeClr val="hlink"/>
              </a:buClr>
              <a:buSzPct val="65000"/>
              <a:buFont typeface="Arial" pitchFamily="34" charset="0"/>
              <a:buChar char="•"/>
            </a:pPr>
            <a:r>
              <a:rPr lang="ru-RU" sz="3200" b="1" i="1" kern="0" dirty="0" smtClean="0">
                <a:latin typeface="Times New Roman" pitchFamily="18" charset="0"/>
                <a:cs typeface="Times New Roman" pitchFamily="18" charset="0"/>
              </a:rPr>
              <a:t>Берегите природу, она наша роженица.</a:t>
            </a:r>
          </a:p>
          <a:p>
            <a:pPr lvl="0" algn="just" eaLnBrk="0" hangingPunct="0">
              <a:spcBef>
                <a:spcPts val="0"/>
              </a:spcBef>
              <a:buClr>
                <a:schemeClr val="hlink"/>
              </a:buClr>
              <a:buSzPct val="65000"/>
              <a:buFont typeface="Arial" pitchFamily="34" charset="0"/>
              <a:buChar char="•"/>
            </a:pPr>
            <a:endParaRPr lang="ru-RU" sz="3200" b="1" i="1" kern="0" dirty="0" smtClean="0">
              <a:solidFill>
                <a:schemeClr val="bg2">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3975069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41071" y="764704"/>
            <a:ext cx="8335385" cy="3357586"/>
          </a:xfrm>
          <a:noFill/>
        </p:spPr>
        <p:txBody>
          <a:bodyPr>
            <a:normAutofit lnSpcReduction="10000"/>
          </a:bodyPr>
          <a:lstStyle/>
          <a:p>
            <a:pPr marL="0" indent="0" algn="just">
              <a:spcBef>
                <a:spcPts val="0"/>
              </a:spcBef>
              <a:buNone/>
            </a:pPr>
            <a:r>
              <a:rPr lang="ru-RU" sz="2400" dirty="0" smtClean="0">
                <a:solidFill>
                  <a:srgbClr val="000000"/>
                </a:solidFill>
                <a:effectLst/>
                <a:latin typeface="Times New Roman" pitchFamily="18" charset="0"/>
                <a:cs typeface="Times New Roman" pitchFamily="18" charset="0"/>
              </a:rPr>
              <a:t>	</a:t>
            </a:r>
            <a:r>
              <a:rPr lang="ru-RU" b="1" i="1" dirty="0" smtClean="0">
                <a:solidFill>
                  <a:srgbClr val="000000"/>
                </a:solidFill>
                <a:effectLst/>
                <a:latin typeface="Times New Roman" pitchFamily="18" charset="0"/>
                <a:cs typeface="Times New Roman" pitchFamily="18" charset="0"/>
              </a:rPr>
              <a:t>Герой романа Лермонтова «Герой нашего времени» Базаров, который любил проводить время со своим другом П. они вместе рыбачили, охотились на лягушек, проводили эксперименты. Но когда наступил момент, Базаров без колебания удалился.</a:t>
            </a:r>
            <a:endParaRPr lang="ru-RU" b="1" i="1" dirty="0">
              <a:solidFill>
                <a:srgbClr val="000000"/>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2987642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620688"/>
            <a:ext cx="8786874" cy="1714512"/>
          </a:xfrm>
          <a:noFill/>
        </p:spPr>
        <p:txBody>
          <a:bodyPr/>
          <a:lstStyle/>
          <a:p>
            <a:pPr marL="0" indent="0" algn="just">
              <a:spcBef>
                <a:spcPts val="0"/>
              </a:spcBef>
              <a:buNone/>
            </a:pPr>
            <a:r>
              <a:rPr lang="ru-RU" sz="2400" dirty="0" smtClean="0">
                <a:solidFill>
                  <a:srgbClr val="000000"/>
                </a:solidFill>
                <a:effectLst/>
                <a:latin typeface="Times New Roman" pitchFamily="18" charset="0"/>
                <a:cs typeface="Times New Roman" pitchFamily="18" charset="0"/>
              </a:rPr>
              <a:t>	</a:t>
            </a:r>
            <a:r>
              <a:rPr lang="ru-RU" b="1" i="1" dirty="0" smtClean="0">
                <a:solidFill>
                  <a:srgbClr val="000000"/>
                </a:solidFill>
                <a:effectLst/>
                <a:latin typeface="Times New Roman" pitchFamily="18" charset="0"/>
                <a:cs typeface="Times New Roman" pitchFamily="18" charset="0"/>
              </a:rPr>
              <a:t>Надо принимать человека таким, какой он есть, только тогда вы будете нерушимой скалой, </a:t>
            </a:r>
            <a:r>
              <a:rPr lang="ru-RU" b="1" i="1" dirty="0" err="1" smtClean="0">
                <a:solidFill>
                  <a:srgbClr val="000000"/>
                </a:solidFill>
                <a:effectLst/>
                <a:latin typeface="Times New Roman" pitchFamily="18" charset="0"/>
                <a:cs typeface="Times New Roman" pitchFamily="18" charset="0"/>
              </a:rPr>
              <a:t>торнадой</a:t>
            </a:r>
            <a:r>
              <a:rPr lang="ru-RU" b="1" i="1" dirty="0" smtClean="0">
                <a:solidFill>
                  <a:srgbClr val="000000"/>
                </a:solidFill>
                <a:effectLst/>
                <a:latin typeface="Times New Roman" pitchFamily="18" charset="0"/>
                <a:cs typeface="Times New Roman" pitchFamily="18" charset="0"/>
              </a:rPr>
              <a:t>.</a:t>
            </a:r>
            <a:endParaRPr lang="ru-RU" b="1" i="1" dirty="0">
              <a:solidFill>
                <a:srgbClr val="000000"/>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40947349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26" y="357166"/>
            <a:ext cx="8001088" cy="1500198"/>
          </a:xfrm>
          <a:noFill/>
        </p:spPr>
        <p:txBody>
          <a:bodyPr/>
          <a:lstStyle/>
          <a:p>
            <a:pPr marL="0" indent="0" algn="just">
              <a:spcBef>
                <a:spcPts val="0"/>
              </a:spcBef>
              <a:buNone/>
            </a:pPr>
            <a:r>
              <a:rPr lang="ru-RU" sz="2400" dirty="0" smtClean="0">
                <a:solidFill>
                  <a:srgbClr val="000000"/>
                </a:solidFill>
                <a:effectLst/>
                <a:latin typeface="Times New Roman" pitchFamily="18" charset="0"/>
                <a:cs typeface="Times New Roman" pitchFamily="18" charset="0"/>
              </a:rPr>
              <a:t>	</a:t>
            </a:r>
            <a:r>
              <a:rPr lang="ru-RU" b="1" i="1" dirty="0" smtClean="0">
                <a:solidFill>
                  <a:srgbClr val="000000"/>
                </a:solidFill>
                <a:effectLst/>
                <a:latin typeface="Times New Roman" pitchFamily="18" charset="0"/>
                <a:cs typeface="Times New Roman" pitchFamily="18" charset="0"/>
              </a:rPr>
              <a:t>В «Тарасе </a:t>
            </a:r>
            <a:r>
              <a:rPr lang="ru-RU" b="1" i="1" dirty="0" err="1" smtClean="0">
                <a:solidFill>
                  <a:srgbClr val="000000"/>
                </a:solidFill>
                <a:effectLst/>
                <a:latin typeface="Times New Roman" pitchFamily="18" charset="0"/>
                <a:cs typeface="Times New Roman" pitchFamily="18" charset="0"/>
              </a:rPr>
              <a:t>Бульбе</a:t>
            </a:r>
            <a:r>
              <a:rPr lang="ru-RU" b="1" i="1" dirty="0" smtClean="0">
                <a:solidFill>
                  <a:srgbClr val="000000"/>
                </a:solidFill>
                <a:effectLst/>
                <a:latin typeface="Times New Roman" pitchFamily="18" charset="0"/>
                <a:cs typeface="Times New Roman" pitchFamily="18" charset="0"/>
              </a:rPr>
              <a:t>» Максима Горького Андрей предаёт свою родину.</a:t>
            </a:r>
            <a:endParaRPr lang="ru-RU" b="1" i="1" dirty="0">
              <a:solidFill>
                <a:srgbClr val="000000"/>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35097482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285728"/>
            <a:ext cx="8136904" cy="1487088"/>
          </a:xfrm>
          <a:noFill/>
        </p:spPr>
        <p:txBody>
          <a:bodyPr>
            <a:normAutofit/>
          </a:bodyPr>
          <a:lstStyle/>
          <a:p>
            <a:pPr marL="0" indent="0" algn="just">
              <a:spcBef>
                <a:spcPts val="0"/>
              </a:spcBef>
              <a:buNone/>
            </a:pPr>
            <a:r>
              <a:rPr lang="ru-RU" sz="2400" dirty="0" smtClean="0">
                <a:solidFill>
                  <a:srgbClr val="000000"/>
                </a:solidFill>
                <a:effectLst/>
                <a:latin typeface="Times New Roman" pitchFamily="18" charset="0"/>
                <a:cs typeface="Times New Roman" pitchFamily="18" charset="0"/>
              </a:rPr>
              <a:t>	</a:t>
            </a:r>
            <a:r>
              <a:rPr lang="ru-RU" b="1" i="1" dirty="0" smtClean="0">
                <a:solidFill>
                  <a:srgbClr val="000000"/>
                </a:solidFill>
                <a:effectLst/>
                <a:latin typeface="Times New Roman" pitchFamily="18" charset="0"/>
                <a:cs typeface="Times New Roman" pitchFamily="18" charset="0"/>
              </a:rPr>
              <a:t>Человек должен вести себя как умеет, а не как Бред </a:t>
            </a:r>
            <a:r>
              <a:rPr lang="ru-RU" b="1" i="1" dirty="0" err="1" smtClean="0">
                <a:solidFill>
                  <a:srgbClr val="000000"/>
                </a:solidFill>
                <a:effectLst/>
                <a:latin typeface="Times New Roman" pitchFamily="18" charset="0"/>
                <a:cs typeface="Times New Roman" pitchFamily="18" charset="0"/>
              </a:rPr>
              <a:t>Питт</a:t>
            </a:r>
            <a:r>
              <a:rPr lang="ru-RU" b="1" i="1" dirty="0" smtClean="0">
                <a:solidFill>
                  <a:srgbClr val="000000"/>
                </a:solidFill>
                <a:effectLst/>
                <a:latin typeface="Times New Roman" pitchFamily="18" charset="0"/>
                <a:cs typeface="Times New Roman" pitchFamily="18" charset="0"/>
              </a:rPr>
              <a:t>, </a:t>
            </a:r>
            <a:r>
              <a:rPr lang="ru-RU" b="1" i="1" dirty="0" err="1" smtClean="0">
                <a:solidFill>
                  <a:srgbClr val="000000"/>
                </a:solidFill>
                <a:effectLst/>
                <a:latin typeface="Times New Roman" pitchFamily="18" charset="0"/>
                <a:cs typeface="Times New Roman" pitchFamily="18" charset="0"/>
              </a:rPr>
              <a:t>Рэмбо</a:t>
            </a:r>
            <a:r>
              <a:rPr lang="ru-RU" b="1" i="1" dirty="0" smtClean="0">
                <a:solidFill>
                  <a:srgbClr val="000000"/>
                </a:solidFill>
                <a:effectLst/>
                <a:latin typeface="Times New Roman" pitchFamily="18" charset="0"/>
                <a:cs typeface="Times New Roman" pitchFamily="18" charset="0"/>
              </a:rPr>
              <a:t> или Мадонна.</a:t>
            </a:r>
            <a:endParaRPr lang="ru-RU" b="1" i="1" dirty="0">
              <a:solidFill>
                <a:srgbClr val="000000"/>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12235331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404664"/>
            <a:ext cx="8786874" cy="3429024"/>
          </a:xfrm>
          <a:noFill/>
        </p:spPr>
        <p:txBody>
          <a:bodyPr/>
          <a:lstStyle/>
          <a:p>
            <a:pPr marL="0" indent="0" algn="just">
              <a:spcBef>
                <a:spcPts val="0"/>
              </a:spcBef>
              <a:buNone/>
            </a:pPr>
            <a:r>
              <a:rPr lang="ru-RU" sz="2400" dirty="0" smtClean="0">
                <a:solidFill>
                  <a:srgbClr val="000000"/>
                </a:solidFill>
                <a:effectLst/>
                <a:latin typeface="Times New Roman" pitchFamily="18" charset="0"/>
                <a:cs typeface="Times New Roman" pitchFamily="18" charset="0"/>
              </a:rPr>
              <a:t>	</a:t>
            </a:r>
            <a:r>
              <a:rPr lang="ru-RU" sz="2800" b="1" i="1" dirty="0" smtClean="0">
                <a:solidFill>
                  <a:srgbClr val="000000"/>
                </a:solidFill>
                <a:effectLst/>
                <a:latin typeface="Times New Roman" pitchFamily="18" charset="0"/>
                <a:cs typeface="Times New Roman" pitchFamily="18" charset="0"/>
              </a:rPr>
              <a:t>В поэме-эпопее «Война и мир» весь народ России встал на защиту своей Родины. Каждый хотел сделать всё, чтобы отобрать у врага хоть маленький кусочек земли и оберегать его. Стремление сохранить Россию соединило весь российский народ и отправило в бой. Люди даже не побоялись остаться на поле битвы мёртвыми.</a:t>
            </a:r>
            <a:endParaRPr lang="ru-RU" sz="2800" b="1" i="1" dirty="0">
              <a:solidFill>
                <a:srgbClr val="000000"/>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27265016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548680"/>
            <a:ext cx="8786874" cy="1428760"/>
          </a:xfrm>
          <a:noFill/>
        </p:spPr>
        <p:txBody>
          <a:bodyPr/>
          <a:lstStyle/>
          <a:p>
            <a:pPr marL="0" indent="0" algn="just">
              <a:spcBef>
                <a:spcPts val="0"/>
              </a:spcBef>
              <a:buNone/>
            </a:pPr>
            <a:r>
              <a:rPr lang="ru-RU" sz="2400" dirty="0" smtClean="0">
                <a:solidFill>
                  <a:srgbClr val="000000"/>
                </a:solidFill>
                <a:effectLst/>
                <a:latin typeface="Times New Roman" pitchFamily="18" charset="0"/>
                <a:cs typeface="Times New Roman" pitchFamily="18" charset="0"/>
              </a:rPr>
              <a:t>	</a:t>
            </a:r>
            <a:r>
              <a:rPr lang="ru-RU" b="1" i="1" dirty="0" smtClean="0">
                <a:solidFill>
                  <a:srgbClr val="000000"/>
                </a:solidFill>
                <a:effectLst/>
                <a:latin typeface="Times New Roman" pitchFamily="18" charset="0"/>
                <a:cs typeface="Times New Roman" pitchFamily="18" charset="0"/>
              </a:rPr>
              <a:t>Нигде нельзя увидеть такую широкую степь могучих лесов.</a:t>
            </a:r>
            <a:endParaRPr lang="ru-RU" b="1" i="1" dirty="0">
              <a:solidFill>
                <a:srgbClr val="000000"/>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21884397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404664"/>
            <a:ext cx="8786874" cy="2428892"/>
          </a:xfrm>
          <a:noFill/>
        </p:spPr>
        <p:txBody>
          <a:bodyPr/>
          <a:lstStyle/>
          <a:p>
            <a:pPr marL="0" indent="0" algn="just">
              <a:spcBef>
                <a:spcPts val="0"/>
              </a:spcBef>
              <a:buNone/>
            </a:pPr>
            <a:r>
              <a:rPr lang="ru-RU" sz="2800" b="1" i="1" dirty="0" smtClean="0">
                <a:solidFill>
                  <a:srgbClr val="000000"/>
                </a:solidFill>
                <a:effectLst/>
                <a:latin typeface="Times New Roman" pitchFamily="18" charset="0"/>
                <a:cs typeface="Times New Roman" pitchFamily="18" charset="0"/>
              </a:rPr>
              <a:t>	Евгений Онегин – парень, относящийся к золотой молодёжи. Однажды он задел своего товарища, и тот вызвал его на дуэль, хотя мог бы изменить ход событий. Парень мог бы отказаться, но испугался косых взглядов прохожих.</a:t>
            </a:r>
            <a:endParaRPr lang="ru-RU" sz="2800" b="1" i="1" dirty="0">
              <a:solidFill>
                <a:srgbClr val="000000"/>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905530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457200" y="1600200"/>
            <a:ext cx="8507288" cy="4525963"/>
          </a:xfrm>
        </p:spPr>
        <p:txBody>
          <a:bodyPr/>
          <a:lstStyle/>
          <a:p>
            <a:pPr algn="just"/>
            <a:r>
              <a:rPr lang="ru-RU" dirty="0" smtClean="0">
                <a:latin typeface="Times New Roman" pitchFamily="18" charset="0"/>
                <a:cs typeface="Times New Roman" pitchFamily="18" charset="0"/>
              </a:rPr>
              <a:t>Комментарий отсутствует.</a:t>
            </a:r>
          </a:p>
          <a:p>
            <a:pPr algn="just"/>
            <a:r>
              <a:rPr lang="ru-RU" dirty="0" smtClean="0">
                <a:latin typeface="Times New Roman" pitchFamily="18" charset="0"/>
                <a:cs typeface="Times New Roman" pitchFamily="18" charset="0"/>
              </a:rPr>
              <a:t>Названа одна проблема, а прокомментирована другая.</a:t>
            </a:r>
          </a:p>
          <a:p>
            <a:pPr algn="just"/>
            <a:r>
              <a:rPr lang="ru-RU" dirty="0" smtClean="0">
                <a:latin typeface="Times New Roman" pitchFamily="18" charset="0"/>
                <a:cs typeface="Times New Roman" pitchFamily="18" charset="0"/>
              </a:rPr>
              <a:t>Прокомментирована только часть проблемы.</a:t>
            </a:r>
          </a:p>
          <a:p>
            <a:pPr algn="just"/>
            <a:r>
              <a:rPr lang="ru-RU" dirty="0" smtClean="0">
                <a:latin typeface="Times New Roman" pitchFamily="18" charset="0"/>
                <a:cs typeface="Times New Roman" pitchFamily="18" charset="0"/>
              </a:rPr>
              <a:t>Проблема прокомментирована неточно.</a:t>
            </a:r>
          </a:p>
          <a:p>
            <a:pPr algn="just"/>
            <a:r>
              <a:rPr lang="ru-RU" dirty="0" smtClean="0">
                <a:latin typeface="Times New Roman" pitchFamily="18" charset="0"/>
                <a:cs typeface="Times New Roman" pitchFamily="18" charset="0"/>
              </a:rPr>
              <a:t>Комментарий заменяется цитированием текста или его фрагмента.</a:t>
            </a:r>
          </a:p>
          <a:p>
            <a:pPr algn="just"/>
            <a:r>
              <a:rPr lang="ru-RU" dirty="0" smtClean="0">
                <a:latin typeface="Times New Roman" pitchFamily="18" charset="0"/>
                <a:cs typeface="Times New Roman" pitchFamily="18" charset="0"/>
              </a:rPr>
              <a:t>Комментарий заменяется пересказом.</a:t>
            </a:r>
            <a:endParaRPr lang="ru-RU" dirty="0">
              <a:latin typeface="Times New Roman" pitchFamily="18" charset="0"/>
              <a:cs typeface="Times New Roman" pitchFamily="18" charset="0"/>
            </a:endParaRPr>
          </a:p>
        </p:txBody>
      </p:sp>
      <p:sp>
        <p:nvSpPr>
          <p:cNvPr id="4" name="Rectangle 2"/>
          <p:cNvSpPr txBox="1">
            <a:spLocks noChangeArrowheads="1"/>
          </p:cNvSpPr>
          <p:nvPr/>
        </p:nvSpPr>
        <p:spPr>
          <a:xfrm>
            <a:off x="251520" y="188640"/>
            <a:ext cx="8712968" cy="1152128"/>
          </a:xfrm>
          <a:prstGeom prst="rect">
            <a:avLst/>
          </a:prstGeom>
          <a:gradFill flip="none" rotWithShape="1">
            <a:gsLst>
              <a:gs pos="0">
                <a:schemeClr val="bg1">
                  <a:gamma/>
                  <a:shade val="46275"/>
                  <a:invGamma/>
                </a:schemeClr>
              </a:gs>
              <a:gs pos="50000">
                <a:schemeClr val="bg1"/>
              </a:gs>
              <a:gs pos="100000">
                <a:schemeClr val="bg1">
                  <a:gamma/>
                  <a:shade val="46275"/>
                  <a:invGamma/>
                </a:schemeClr>
              </a:gs>
            </a:gsLst>
            <a:lin ang="13500000" scaled="1"/>
            <a:tileRect/>
          </a:gra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3200" b="1" i="1" dirty="0" smtClean="0">
                <a:latin typeface="Times New Roman" pitchFamily="18" charset="0"/>
                <a:cs typeface="Times New Roman" pitchFamily="18" charset="0"/>
              </a:rPr>
              <a:t>Типичные ошибки .</a:t>
            </a:r>
            <a:endParaRPr lang="ru-RU" sz="3200" b="1" i="1" dirty="0"/>
          </a:p>
        </p:txBody>
      </p:sp>
    </p:spTree>
    <p:extLst>
      <p:ext uri="{BB962C8B-B14F-4D97-AF65-F5344CB8AC3E}">
        <p14:creationId xmlns:p14="http://schemas.microsoft.com/office/powerpoint/2010/main" val="424897258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476672"/>
            <a:ext cx="8786874" cy="1071570"/>
          </a:xfrm>
          <a:noFill/>
        </p:spPr>
        <p:txBody>
          <a:bodyPr/>
          <a:lstStyle/>
          <a:p>
            <a:pPr marL="0" indent="0" algn="just">
              <a:spcBef>
                <a:spcPts val="0"/>
              </a:spcBef>
              <a:buNone/>
            </a:pPr>
            <a:r>
              <a:rPr lang="ru-RU" sz="2800" b="1" i="1" dirty="0" smtClean="0">
                <a:solidFill>
                  <a:srgbClr val="000000"/>
                </a:solidFill>
                <a:effectLst/>
                <a:latin typeface="Times New Roman" pitchFamily="18" charset="0"/>
                <a:cs typeface="Times New Roman" pitchFamily="18" charset="0"/>
              </a:rPr>
              <a:t>	В качестве примера приведу обрывок.</a:t>
            </a:r>
            <a:endParaRPr lang="ru-RU" sz="2800" b="1" i="1" dirty="0">
              <a:solidFill>
                <a:srgbClr val="000000"/>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13243587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548680"/>
            <a:ext cx="8786874" cy="1714512"/>
          </a:xfrm>
          <a:noFill/>
        </p:spPr>
        <p:txBody>
          <a:bodyPr/>
          <a:lstStyle/>
          <a:p>
            <a:pPr marL="0" indent="0" algn="just">
              <a:spcBef>
                <a:spcPts val="0"/>
              </a:spcBef>
              <a:buNone/>
            </a:pPr>
            <a:r>
              <a:rPr lang="ru-RU" sz="2800" b="1" i="1" dirty="0" smtClean="0">
                <a:solidFill>
                  <a:srgbClr val="000000"/>
                </a:solidFill>
                <a:effectLst/>
                <a:latin typeface="Times New Roman" pitchFamily="18" charset="0"/>
                <a:cs typeface="Times New Roman" pitchFamily="18" charset="0"/>
              </a:rPr>
              <a:t>	Проблема морального долга описывается в романе «Война и мир», где Лермонтов – герой нашего времени.</a:t>
            </a:r>
            <a:endParaRPr lang="ru-RU" sz="2800" b="1" i="1" dirty="0">
              <a:solidFill>
                <a:srgbClr val="000000"/>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44840759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85728"/>
            <a:ext cx="8786874" cy="1143008"/>
          </a:xfrm>
          <a:noFill/>
        </p:spPr>
        <p:txBody>
          <a:bodyPr/>
          <a:lstStyle/>
          <a:p>
            <a:pPr marL="0" indent="0" algn="just">
              <a:spcBef>
                <a:spcPts val="0"/>
              </a:spcBef>
              <a:buNone/>
            </a:pPr>
            <a:r>
              <a:rPr lang="ru-RU" sz="2800" b="1" i="1" dirty="0" smtClean="0">
                <a:solidFill>
                  <a:srgbClr val="000000"/>
                </a:solidFill>
                <a:effectLst/>
                <a:latin typeface="Times New Roman" pitchFamily="18" charset="0"/>
                <a:cs typeface="Times New Roman" pitchFamily="18" charset="0"/>
              </a:rPr>
              <a:t>	Америка была открыта Галилеем, который открыл её ценой своей жизни.</a:t>
            </a:r>
            <a:endParaRPr lang="ru-RU" sz="2800" b="1" i="1" dirty="0">
              <a:solidFill>
                <a:srgbClr val="000000"/>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5412189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44341" y="692696"/>
            <a:ext cx="8786874" cy="1714512"/>
          </a:xfrm>
          <a:noFill/>
        </p:spPr>
        <p:txBody>
          <a:bodyPr/>
          <a:lstStyle/>
          <a:p>
            <a:pPr marL="0" indent="0" algn="just">
              <a:spcBef>
                <a:spcPts val="0"/>
              </a:spcBef>
              <a:buNone/>
            </a:pPr>
            <a:r>
              <a:rPr lang="ru-RU" sz="2800" b="1" i="1" dirty="0" smtClean="0">
                <a:solidFill>
                  <a:srgbClr val="000000"/>
                </a:solidFill>
                <a:effectLst/>
                <a:latin typeface="Times New Roman" pitchFamily="18" charset="0"/>
                <a:cs typeface="Times New Roman" pitchFamily="18" charset="0"/>
              </a:rPr>
              <a:t>	Не понимаете, к чему я клоню? Значит, вы плохо читали это произведение. Сейчас я вам всё объясню.</a:t>
            </a:r>
            <a:endParaRPr lang="ru-RU" sz="2800" b="1" i="1" dirty="0">
              <a:solidFill>
                <a:srgbClr val="000000"/>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6942333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1052736"/>
            <a:ext cx="8786874" cy="1285884"/>
          </a:xfrm>
          <a:noFill/>
        </p:spPr>
        <p:txBody>
          <a:bodyPr/>
          <a:lstStyle/>
          <a:p>
            <a:pPr marL="0" indent="0" algn="just">
              <a:spcBef>
                <a:spcPts val="0"/>
              </a:spcBef>
              <a:buNone/>
            </a:pPr>
            <a:r>
              <a:rPr lang="ru-RU" sz="2800" b="1" i="1" dirty="0" smtClean="0">
                <a:solidFill>
                  <a:srgbClr val="000000"/>
                </a:solidFill>
                <a:effectLst/>
                <a:latin typeface="Times New Roman" pitchFamily="18" charset="0"/>
                <a:cs typeface="Times New Roman" pitchFamily="18" charset="0"/>
              </a:rPr>
              <a:t>	</a:t>
            </a:r>
            <a:r>
              <a:rPr lang="ru-RU" b="1" i="1" dirty="0" smtClean="0">
                <a:solidFill>
                  <a:srgbClr val="000000"/>
                </a:solidFill>
                <a:effectLst/>
                <a:latin typeface="Times New Roman" pitchFamily="18" charset="0"/>
                <a:cs typeface="Times New Roman" pitchFamily="18" charset="0"/>
              </a:rPr>
              <a:t>Из романа «Война и мир» маршал Жуков очень мудрый  и </a:t>
            </a:r>
            <a:r>
              <a:rPr lang="ru-RU" b="1" i="1" dirty="0" err="1" smtClean="0">
                <a:solidFill>
                  <a:srgbClr val="000000"/>
                </a:solidFill>
                <a:effectLst/>
                <a:latin typeface="Times New Roman" pitchFamily="18" charset="0"/>
                <a:cs typeface="Times New Roman" pitchFamily="18" charset="0"/>
              </a:rPr>
              <a:t>режительный</a:t>
            </a:r>
            <a:r>
              <a:rPr lang="ru-RU" b="1" i="1" dirty="0" smtClean="0">
                <a:solidFill>
                  <a:srgbClr val="000000"/>
                </a:solidFill>
                <a:effectLst/>
                <a:latin typeface="Times New Roman" pitchFamily="18" charset="0"/>
                <a:cs typeface="Times New Roman" pitchFamily="18" charset="0"/>
              </a:rPr>
              <a:t> человек.</a:t>
            </a:r>
            <a:endParaRPr lang="ru-RU" b="1" i="1" dirty="0">
              <a:solidFill>
                <a:srgbClr val="000000"/>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85974393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764704"/>
            <a:ext cx="8786874" cy="1285884"/>
          </a:xfrm>
          <a:noFill/>
        </p:spPr>
        <p:txBody>
          <a:bodyPr/>
          <a:lstStyle/>
          <a:p>
            <a:pPr marL="0" indent="0" algn="just">
              <a:spcBef>
                <a:spcPts val="0"/>
              </a:spcBef>
              <a:buNone/>
            </a:pPr>
            <a:r>
              <a:rPr lang="ru-RU" sz="2800" b="1" i="1" dirty="0" smtClean="0">
                <a:solidFill>
                  <a:srgbClr val="000000"/>
                </a:solidFill>
                <a:effectLst/>
                <a:latin typeface="Times New Roman" pitchFamily="18" charset="0"/>
                <a:cs typeface="Times New Roman" pitchFamily="18" charset="0"/>
              </a:rPr>
              <a:t>	</a:t>
            </a:r>
            <a:r>
              <a:rPr lang="ru-RU" b="1" i="1" dirty="0" smtClean="0">
                <a:solidFill>
                  <a:srgbClr val="000000"/>
                </a:solidFill>
                <a:effectLst/>
                <a:latin typeface="Times New Roman" pitchFamily="18" charset="0"/>
                <a:cs typeface="Times New Roman" pitchFamily="18" charset="0"/>
              </a:rPr>
              <a:t>В 11 предложении перечислены простые, но желаемые места для упокоения.</a:t>
            </a:r>
            <a:endParaRPr lang="ru-RU" b="1" i="1" dirty="0">
              <a:solidFill>
                <a:srgbClr val="000000"/>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72068774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620688"/>
            <a:ext cx="8786874" cy="2428892"/>
          </a:xfrm>
          <a:noFill/>
        </p:spPr>
        <p:txBody>
          <a:bodyPr/>
          <a:lstStyle/>
          <a:p>
            <a:pPr marL="0" indent="0" algn="just">
              <a:spcBef>
                <a:spcPts val="0"/>
              </a:spcBef>
              <a:buNone/>
            </a:pPr>
            <a:r>
              <a:rPr lang="ru-RU" sz="2800" b="1" i="1" dirty="0" smtClean="0">
                <a:solidFill>
                  <a:srgbClr val="000000"/>
                </a:solidFill>
                <a:effectLst/>
                <a:latin typeface="Times New Roman" pitchFamily="18" charset="0"/>
                <a:cs typeface="Times New Roman" pitchFamily="18" charset="0"/>
              </a:rPr>
              <a:t>	</a:t>
            </a:r>
            <a:r>
              <a:rPr lang="ru-RU" b="1" i="1" dirty="0" smtClean="0">
                <a:solidFill>
                  <a:srgbClr val="000000"/>
                </a:solidFill>
                <a:effectLst/>
                <a:latin typeface="Times New Roman" pitchFamily="18" charset="0"/>
                <a:cs typeface="Times New Roman" pitchFamily="18" charset="0"/>
              </a:rPr>
              <a:t>Цветаева влюбляется в Пушкина после прочтения им стихов. Она понимает, что у них много общего, поэтому они быстро находят общий язык.</a:t>
            </a:r>
            <a:endParaRPr lang="ru-RU" b="1" i="1" dirty="0">
              <a:solidFill>
                <a:srgbClr val="000000"/>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282875758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85728"/>
            <a:ext cx="8786874" cy="1357322"/>
          </a:xfrm>
          <a:noFill/>
        </p:spPr>
        <p:txBody>
          <a:bodyPr/>
          <a:lstStyle/>
          <a:p>
            <a:pPr marL="0" indent="0" algn="just">
              <a:spcBef>
                <a:spcPts val="0"/>
              </a:spcBef>
              <a:buNone/>
            </a:pPr>
            <a:r>
              <a:rPr lang="ru-RU" sz="2800" b="1" i="1" dirty="0" smtClean="0">
                <a:solidFill>
                  <a:srgbClr val="000000"/>
                </a:solidFill>
                <a:effectLst/>
                <a:latin typeface="Times New Roman" pitchFamily="18" charset="0"/>
                <a:cs typeface="Times New Roman" pitchFamily="18" charset="0"/>
              </a:rPr>
              <a:t>	</a:t>
            </a:r>
            <a:r>
              <a:rPr lang="ru-RU" b="1" i="1" dirty="0" smtClean="0">
                <a:solidFill>
                  <a:srgbClr val="000000"/>
                </a:solidFill>
                <a:effectLst/>
                <a:latin typeface="Times New Roman" pitchFamily="18" charset="0"/>
                <a:cs typeface="Times New Roman" pitchFamily="18" charset="0"/>
              </a:rPr>
              <a:t>Я как-то читал в одной газете, что каждому человеку нужен друг.</a:t>
            </a:r>
            <a:endParaRPr lang="ru-RU" b="1" i="1" dirty="0">
              <a:solidFill>
                <a:srgbClr val="000000"/>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109720851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85728"/>
            <a:ext cx="8786874" cy="1357322"/>
          </a:xfrm>
          <a:noFill/>
        </p:spPr>
        <p:txBody>
          <a:bodyPr/>
          <a:lstStyle/>
          <a:p>
            <a:pPr marL="0" indent="0" algn="just">
              <a:spcBef>
                <a:spcPts val="0"/>
              </a:spcBef>
              <a:buNone/>
            </a:pPr>
            <a:r>
              <a:rPr lang="ru-RU" sz="2800" b="1" i="1" dirty="0" smtClean="0">
                <a:solidFill>
                  <a:srgbClr val="000000"/>
                </a:solidFill>
                <a:effectLst/>
                <a:latin typeface="Times New Roman" pitchFamily="18" charset="0"/>
                <a:cs typeface="Times New Roman" pitchFamily="18" charset="0"/>
              </a:rPr>
              <a:t>	</a:t>
            </a:r>
            <a:r>
              <a:rPr lang="ru-RU" b="1" i="1" dirty="0" smtClean="0">
                <a:solidFill>
                  <a:srgbClr val="000000"/>
                </a:solidFill>
                <a:effectLst/>
                <a:latin typeface="Times New Roman" pitchFamily="18" charset="0"/>
                <a:cs typeface="Times New Roman" pitchFamily="18" charset="0"/>
              </a:rPr>
              <a:t>Семья Ростовых живут рука в руку со своей семьёй.</a:t>
            </a:r>
            <a:endParaRPr lang="ru-RU" b="1" i="1" dirty="0">
              <a:solidFill>
                <a:srgbClr val="000000"/>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105558707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332656"/>
            <a:ext cx="8424936" cy="4525963"/>
          </a:xfrm>
        </p:spPr>
        <p:txBody>
          <a:bodyPr/>
          <a:lstStyle/>
          <a:p>
            <a:pPr marL="0" indent="0" algn="just">
              <a:buNone/>
            </a:pPr>
            <a:r>
              <a:rPr lang="ru-RU" b="1" i="1" dirty="0" smtClean="0">
                <a:latin typeface="Times New Roman" pitchFamily="18" charset="0"/>
                <a:cs typeface="Times New Roman" pitchFamily="18" charset="0"/>
              </a:rPr>
              <a:t>В книге А.С. Пушкина «Преступление и наказание» Соня идёт по жёлтому билету, чтобы достать лекарство её семье. </a:t>
            </a:r>
            <a:endParaRPr lang="ru-RU" b="1" i="1" dirty="0">
              <a:latin typeface="Times New Roman" pitchFamily="18" charset="0"/>
              <a:cs typeface="Times New Roman" pitchFamily="18" charset="0"/>
            </a:endParaRPr>
          </a:p>
        </p:txBody>
      </p:sp>
    </p:spTree>
    <p:extLst>
      <p:ext uri="{BB962C8B-B14F-4D97-AF65-F5344CB8AC3E}">
        <p14:creationId xmlns:p14="http://schemas.microsoft.com/office/powerpoint/2010/main" val="1659960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600200"/>
            <a:ext cx="8435280" cy="4525963"/>
          </a:xfrm>
        </p:spPr>
        <p:txBody>
          <a:bodyPr/>
          <a:lstStyle/>
          <a:p>
            <a:pPr marL="0" indent="0" algn="just">
              <a:buNone/>
            </a:pPr>
            <a:r>
              <a:rPr lang="ru-RU" sz="2800" dirty="0" smtClean="0">
                <a:latin typeface="Times New Roman" pitchFamily="18" charset="0"/>
                <a:cs typeface="Times New Roman" pitchFamily="18" charset="0"/>
              </a:rPr>
              <a:t>• </a:t>
            </a:r>
            <a:r>
              <a:rPr lang="ru-RU" sz="2800" dirty="0" smtClean="0">
                <a:latin typeface="Times New Roman" pitchFamily="18" charset="0"/>
                <a:cs typeface="Times New Roman" pitchFamily="18" charset="0"/>
              </a:rPr>
              <a:t>целевая установка;</a:t>
            </a:r>
            <a:endParaRPr lang="ru-RU" sz="2800" dirty="0">
              <a:latin typeface="Times New Roman" pitchFamily="18" charset="0"/>
              <a:cs typeface="Times New Roman" pitchFamily="18" charset="0"/>
            </a:endParaRPr>
          </a:p>
          <a:p>
            <a:pPr marL="0" indent="0" algn="just">
              <a:buNone/>
            </a:pPr>
            <a:r>
              <a:rPr lang="ru-RU" sz="2800" dirty="0">
                <a:latin typeface="Times New Roman" pitchFamily="18" charset="0"/>
                <a:cs typeface="Times New Roman" pitchFamily="18" charset="0"/>
              </a:rPr>
              <a:t>• </a:t>
            </a:r>
            <a:r>
              <a:rPr lang="ru-RU" sz="2800" dirty="0" smtClean="0">
                <a:latin typeface="Times New Roman" pitchFamily="18" charset="0"/>
                <a:cs typeface="Times New Roman" pitchFamily="18" charset="0"/>
              </a:rPr>
              <a:t>объект </a:t>
            </a:r>
            <a:r>
              <a:rPr lang="ru-RU" sz="2800" dirty="0">
                <a:latin typeface="Times New Roman" pitchFamily="18" charset="0"/>
                <a:cs typeface="Times New Roman" pitchFamily="18" charset="0"/>
              </a:rPr>
              <a:t>комментирования;</a:t>
            </a:r>
          </a:p>
          <a:p>
            <a:pPr marL="0" indent="0" algn="just">
              <a:buNone/>
            </a:pPr>
            <a:r>
              <a:rPr lang="ru-RU" sz="2800" dirty="0">
                <a:latin typeface="Times New Roman" pitchFamily="18" charset="0"/>
                <a:cs typeface="Times New Roman" pitchFamily="18" charset="0"/>
              </a:rPr>
              <a:t>• </a:t>
            </a:r>
            <a:r>
              <a:rPr lang="ru-RU" sz="2800" dirty="0" smtClean="0">
                <a:latin typeface="Times New Roman" pitchFamily="18" charset="0"/>
                <a:cs typeface="Times New Roman" pitchFamily="18" charset="0"/>
              </a:rPr>
              <a:t>обязательная направленность </a:t>
            </a:r>
            <a:r>
              <a:rPr lang="ru-RU" sz="2800" dirty="0">
                <a:latin typeface="Times New Roman" pitchFamily="18" charset="0"/>
                <a:cs typeface="Times New Roman" pitchFamily="18" charset="0"/>
              </a:rPr>
              <a:t>комментария. Факт направленности имеет решающее значение для отбора комментируемых мест </a:t>
            </a:r>
            <a:r>
              <a:rPr lang="ru-RU" sz="2800" dirty="0" smtClean="0">
                <a:latin typeface="Times New Roman" pitchFamily="18" charset="0"/>
                <a:cs typeface="Times New Roman" pitchFamily="18" charset="0"/>
              </a:rPr>
              <a:t>текста;</a:t>
            </a:r>
            <a:endParaRPr lang="ru-RU" sz="2800" dirty="0">
              <a:latin typeface="Times New Roman" pitchFamily="18" charset="0"/>
              <a:cs typeface="Times New Roman" pitchFamily="18" charset="0"/>
            </a:endParaRPr>
          </a:p>
          <a:p>
            <a:pPr marL="0" indent="0" algn="just">
              <a:buNone/>
            </a:pPr>
            <a:r>
              <a:rPr lang="ru-RU" sz="2800" dirty="0">
                <a:latin typeface="Times New Roman" pitchFamily="18" charset="0"/>
                <a:cs typeface="Times New Roman" pitchFamily="18" charset="0"/>
              </a:rPr>
              <a:t>• </a:t>
            </a:r>
            <a:r>
              <a:rPr lang="ru-RU" sz="2800" dirty="0" smtClean="0">
                <a:latin typeface="Times New Roman" pitchFamily="18" charset="0"/>
                <a:cs typeface="Times New Roman" pitchFamily="18" charset="0"/>
              </a:rPr>
              <a:t>объём.</a:t>
            </a:r>
            <a:endParaRPr lang="ru-RU" sz="2800" dirty="0">
              <a:latin typeface="Times New Roman" pitchFamily="18" charset="0"/>
              <a:cs typeface="Times New Roman" pitchFamily="18" charset="0"/>
            </a:endParaRPr>
          </a:p>
          <a:p>
            <a:pPr marL="0" indent="0">
              <a:buNone/>
            </a:pPr>
            <a:endParaRPr lang="ru-RU" dirty="0"/>
          </a:p>
        </p:txBody>
      </p:sp>
      <p:sp>
        <p:nvSpPr>
          <p:cNvPr id="5" name="Rectangle 2"/>
          <p:cNvSpPr txBox="1">
            <a:spLocks noChangeArrowheads="1"/>
          </p:cNvSpPr>
          <p:nvPr/>
        </p:nvSpPr>
        <p:spPr>
          <a:xfrm>
            <a:off x="504109" y="476672"/>
            <a:ext cx="8640960" cy="756084"/>
          </a:xfrm>
          <a:prstGeom prst="rect">
            <a:avLst/>
          </a:prstGeom>
          <a:gradFill flip="none" rotWithShape="1">
            <a:gsLst>
              <a:gs pos="0">
                <a:schemeClr val="bg1">
                  <a:gamma/>
                  <a:shade val="46275"/>
                  <a:invGamma/>
                </a:schemeClr>
              </a:gs>
              <a:gs pos="50000">
                <a:schemeClr val="bg1"/>
              </a:gs>
              <a:gs pos="100000">
                <a:schemeClr val="bg1">
                  <a:gamma/>
                  <a:shade val="46275"/>
                  <a:invGamma/>
                </a:schemeClr>
              </a:gs>
            </a:gsLst>
            <a:lin ang="13500000" scaled="1"/>
            <a:tileRect/>
          </a:gra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ru-RU" sz="3200" b="1" dirty="0" smtClean="0">
              <a:latin typeface="Times New Roman" pitchFamily="18" charset="0"/>
              <a:cs typeface="Times New Roman" pitchFamily="18" charset="0"/>
            </a:endParaRPr>
          </a:p>
          <a:p>
            <a:r>
              <a:rPr lang="ru-RU" sz="3200" b="1" i="1" dirty="0" smtClean="0">
                <a:latin typeface="Times New Roman" pitchFamily="18" charset="0"/>
                <a:cs typeface="Times New Roman" pitchFamily="18" charset="0"/>
              </a:rPr>
              <a:t>Составляющие комментария:</a:t>
            </a:r>
            <a:r>
              <a:rPr lang="ru-RU" sz="3200" b="1" i="1" dirty="0">
                <a:latin typeface="Times New Roman" pitchFamily="18" charset="0"/>
                <a:cs typeface="Times New Roman" pitchFamily="18" charset="0"/>
              </a:rPr>
              <a:t/>
            </a:r>
            <a:br>
              <a:rPr lang="ru-RU" sz="3200" b="1" i="1" dirty="0">
                <a:latin typeface="Times New Roman" pitchFamily="18" charset="0"/>
                <a:cs typeface="Times New Roman" pitchFamily="18" charset="0"/>
              </a:rPr>
            </a:br>
            <a:endParaRPr lang="ru-RU" sz="3200" b="1" i="1" dirty="0"/>
          </a:p>
        </p:txBody>
      </p:sp>
    </p:spTree>
    <p:extLst>
      <p:ext uri="{BB962C8B-B14F-4D97-AF65-F5344CB8AC3E}">
        <p14:creationId xmlns:p14="http://schemas.microsoft.com/office/powerpoint/2010/main" val="414297716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332656"/>
            <a:ext cx="8496944" cy="4525963"/>
          </a:xfrm>
        </p:spPr>
        <p:txBody>
          <a:bodyPr>
            <a:noAutofit/>
          </a:bodyPr>
          <a:lstStyle/>
          <a:p>
            <a:pPr marL="0" indent="0" algn="just">
              <a:buNone/>
            </a:pPr>
            <a:r>
              <a:rPr lang="ru-RU" b="1" i="1" dirty="0" smtClean="0">
                <a:latin typeface="Times New Roman" pitchFamily="18" charset="0"/>
                <a:cs typeface="Times New Roman" pitchFamily="18" charset="0"/>
              </a:rPr>
              <a:t>	А я смотрела фильм про «Войну и мир». Очень понравилось. Особенно девушка, которая не подумала о своих вещах дорогих, для неё была ценность – это другие люди, и она их посадила на корабль. Я много плакала, смотря эти кино. Всегда говорю себе, что надо верить в добро. </a:t>
            </a:r>
          </a:p>
          <a:p>
            <a:pPr marL="0" indent="0" algn="just">
              <a:buNone/>
            </a:pPr>
            <a:r>
              <a:rPr lang="ru-RU" b="1" i="1" dirty="0">
                <a:latin typeface="Times New Roman" pitchFamily="18" charset="0"/>
                <a:cs typeface="Times New Roman" pitchFamily="18" charset="0"/>
              </a:rPr>
              <a:t>	</a:t>
            </a:r>
            <a:r>
              <a:rPr lang="ru-RU" b="1" i="1" dirty="0" smtClean="0">
                <a:latin typeface="Times New Roman" pitchFamily="18" charset="0"/>
                <a:cs typeface="Times New Roman" pitchFamily="18" charset="0"/>
              </a:rPr>
              <a:t>Это всё, что я вам хотела написать. Простите меня за мою халатность. Всего доброго! Здоровья вам и вашим деткам!</a:t>
            </a:r>
            <a:endParaRPr lang="ru-RU" b="1" i="1" dirty="0">
              <a:latin typeface="Times New Roman" pitchFamily="18" charset="0"/>
              <a:cs typeface="Times New Roman" pitchFamily="18" charset="0"/>
            </a:endParaRPr>
          </a:p>
        </p:txBody>
      </p:sp>
    </p:spTree>
    <p:extLst>
      <p:ext uri="{BB962C8B-B14F-4D97-AF65-F5344CB8AC3E}">
        <p14:creationId xmlns:p14="http://schemas.microsoft.com/office/powerpoint/2010/main" val="10518952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404664"/>
            <a:ext cx="8229600" cy="4525963"/>
          </a:xfrm>
        </p:spPr>
        <p:txBody>
          <a:bodyPr/>
          <a:lstStyle/>
          <a:p>
            <a:pPr marL="0" indent="0" algn="just">
              <a:buNone/>
            </a:pPr>
            <a:r>
              <a:rPr lang="ru-RU" b="1" i="1" dirty="0" smtClean="0">
                <a:latin typeface="Times New Roman" pitchFamily="18" charset="0"/>
                <a:cs typeface="Times New Roman" pitchFamily="18" charset="0"/>
              </a:rPr>
              <a:t>«Преступление и наказание», где главный герой Раскольников убил старушку из-за книг, т.к. книги были в то время дефицитом</a:t>
            </a:r>
            <a:r>
              <a:rPr lang="ru-RU" dirty="0" smtClean="0"/>
              <a:t>.</a:t>
            </a:r>
            <a:endParaRPr lang="ru-RU" dirty="0"/>
          </a:p>
        </p:txBody>
      </p:sp>
    </p:spTree>
    <p:extLst>
      <p:ext uri="{BB962C8B-B14F-4D97-AF65-F5344CB8AC3E}">
        <p14:creationId xmlns:p14="http://schemas.microsoft.com/office/powerpoint/2010/main" val="106108460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229600" cy="4525963"/>
          </a:xfrm>
        </p:spPr>
        <p:txBody>
          <a:bodyPr/>
          <a:lstStyle/>
          <a:p>
            <a:pPr marL="0" indent="0" algn="just">
              <a:buNone/>
            </a:pPr>
            <a:r>
              <a:rPr lang="ru-RU" b="1" i="1" dirty="0" smtClean="0">
                <a:latin typeface="Times New Roman" pitchFamily="18" charset="0"/>
                <a:cs typeface="Times New Roman" pitchFamily="18" charset="0"/>
              </a:rPr>
              <a:t>Например, рассказ «Отцы и дети». Отец всё простил сыну, когда он предал свою родину и своего отца.</a:t>
            </a:r>
            <a:endParaRPr lang="ru-RU" b="1" i="1" dirty="0">
              <a:latin typeface="Times New Roman" pitchFamily="18" charset="0"/>
              <a:cs typeface="Times New Roman" pitchFamily="18" charset="0"/>
            </a:endParaRPr>
          </a:p>
        </p:txBody>
      </p:sp>
    </p:spTree>
    <p:extLst>
      <p:ext uri="{BB962C8B-B14F-4D97-AF65-F5344CB8AC3E}">
        <p14:creationId xmlns:p14="http://schemas.microsoft.com/office/powerpoint/2010/main" val="47964932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332656"/>
            <a:ext cx="8435280" cy="4525963"/>
          </a:xfrm>
        </p:spPr>
        <p:txBody>
          <a:bodyPr/>
          <a:lstStyle/>
          <a:p>
            <a:pPr marL="0" indent="0" algn="just">
              <a:buNone/>
            </a:pPr>
            <a:r>
              <a:rPr lang="ru-RU" b="1" i="1" dirty="0" smtClean="0">
                <a:latin typeface="Times New Roman" pitchFamily="18" charset="0"/>
                <a:cs typeface="Times New Roman" pitchFamily="18" charset="0"/>
              </a:rPr>
              <a:t>Читая этот текст, в моей голове всплывают строки стихотворения Есенина «Вчера ещё в глаза глядел». Строчка, описывающая всё отношение к старикам. А именно «Мой милый, что </a:t>
            </a:r>
            <a:r>
              <a:rPr lang="ru-RU" b="1" i="1" dirty="0">
                <a:latin typeface="Times New Roman" pitchFamily="18" charset="0"/>
                <a:cs typeface="Times New Roman" pitchFamily="18" charset="0"/>
              </a:rPr>
              <a:t>т</a:t>
            </a:r>
            <a:r>
              <a:rPr lang="ru-RU" b="1" i="1" dirty="0" smtClean="0">
                <a:latin typeface="Times New Roman" pitchFamily="18" charset="0"/>
                <a:cs typeface="Times New Roman" pitchFamily="18" charset="0"/>
              </a:rPr>
              <a:t>ебе я сделала». </a:t>
            </a:r>
            <a:r>
              <a:rPr lang="ru-RU" b="1" i="1" dirty="0" err="1" smtClean="0">
                <a:latin typeface="Times New Roman" pitchFamily="18" charset="0"/>
                <a:cs typeface="Times New Roman" pitchFamily="18" charset="0"/>
              </a:rPr>
              <a:t>Помойму</a:t>
            </a:r>
            <a:r>
              <a:rPr lang="ru-RU" b="1" i="1" dirty="0" smtClean="0">
                <a:latin typeface="Times New Roman" pitchFamily="18" charset="0"/>
                <a:cs typeface="Times New Roman" pitchFamily="18" charset="0"/>
              </a:rPr>
              <a:t> этот вопрос задаёт каждый человек, которого забыли или засунули в интернат.</a:t>
            </a:r>
            <a:endParaRPr lang="ru-RU" b="1" i="1" dirty="0">
              <a:latin typeface="Times New Roman" pitchFamily="18" charset="0"/>
              <a:cs typeface="Times New Roman" pitchFamily="18" charset="0"/>
            </a:endParaRPr>
          </a:p>
        </p:txBody>
      </p:sp>
    </p:spTree>
    <p:extLst>
      <p:ext uri="{BB962C8B-B14F-4D97-AF65-F5344CB8AC3E}">
        <p14:creationId xmlns:p14="http://schemas.microsoft.com/office/powerpoint/2010/main" val="136491648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85728"/>
            <a:ext cx="8786874" cy="1643074"/>
          </a:xfrm>
          <a:noFill/>
        </p:spPr>
        <p:txBody>
          <a:bodyPr/>
          <a:lstStyle/>
          <a:p>
            <a:pPr marL="0" indent="0" algn="just">
              <a:spcBef>
                <a:spcPts val="0"/>
              </a:spcBef>
              <a:buNone/>
            </a:pPr>
            <a:r>
              <a:rPr lang="ru-RU" sz="2800" b="1" i="1" dirty="0" smtClean="0">
                <a:solidFill>
                  <a:srgbClr val="000000"/>
                </a:solidFill>
                <a:effectLst/>
                <a:latin typeface="Times New Roman" pitchFamily="18" charset="0"/>
                <a:cs typeface="Times New Roman" pitchFamily="18" charset="0"/>
              </a:rPr>
              <a:t>	Вспомним великого учёного Ломоносова. Этот простой мальчишка точно знал, в чём смысл его жизни.</a:t>
            </a:r>
            <a:endParaRPr lang="ru-RU" sz="2800" b="1" i="1" dirty="0">
              <a:solidFill>
                <a:srgbClr val="000000"/>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35786305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85728"/>
            <a:ext cx="8786874" cy="1500198"/>
          </a:xfrm>
          <a:noFill/>
        </p:spPr>
        <p:txBody>
          <a:bodyPr/>
          <a:lstStyle/>
          <a:p>
            <a:pPr marL="0" indent="0" algn="just">
              <a:spcBef>
                <a:spcPts val="0"/>
              </a:spcBef>
              <a:buNone/>
            </a:pPr>
            <a:r>
              <a:rPr lang="ru-RU" sz="2800" b="1" i="1" dirty="0" smtClean="0">
                <a:solidFill>
                  <a:srgbClr val="000000"/>
                </a:solidFill>
                <a:effectLst/>
                <a:latin typeface="Times New Roman" pitchFamily="18" charset="0"/>
                <a:cs typeface="Times New Roman" pitchFamily="18" charset="0"/>
              </a:rPr>
              <a:t>	Читая данный текст, я бурно погрузился в свою голову.</a:t>
            </a:r>
            <a:endParaRPr lang="ru-RU" sz="2800" b="1" i="1" dirty="0">
              <a:solidFill>
                <a:srgbClr val="000000"/>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359088570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980728"/>
            <a:ext cx="8786874" cy="1500198"/>
          </a:xfrm>
          <a:noFill/>
        </p:spPr>
        <p:txBody>
          <a:bodyPr/>
          <a:lstStyle/>
          <a:p>
            <a:pPr marL="0" indent="0" algn="just">
              <a:spcBef>
                <a:spcPts val="0"/>
              </a:spcBef>
              <a:buNone/>
            </a:pPr>
            <a:r>
              <a:rPr lang="ru-RU" sz="2800" b="1" i="1" dirty="0" smtClean="0">
                <a:solidFill>
                  <a:srgbClr val="000000"/>
                </a:solidFill>
                <a:effectLst/>
                <a:latin typeface="Times New Roman" pitchFamily="18" charset="0"/>
                <a:cs typeface="Times New Roman" pitchFamily="18" charset="0"/>
              </a:rPr>
              <a:t>	В конце Галилей понял, что то, что случилось, изменило его. Из думателя он стал деятелем.</a:t>
            </a:r>
            <a:endParaRPr lang="ru-RU" sz="2800" b="1" i="1" dirty="0">
              <a:solidFill>
                <a:srgbClr val="000000"/>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369795080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57158" y="428604"/>
            <a:ext cx="8429684" cy="1077218"/>
          </a:xfrm>
          <a:prstGeom prst="rect">
            <a:avLst/>
          </a:prstGeom>
          <a:noFill/>
        </p:spPr>
        <p:txBody>
          <a:bodyPr wrap="square">
            <a:spAutoFit/>
          </a:bodyPr>
          <a:lstStyle/>
          <a:p>
            <a:pPr marL="0" indent="0" algn="just">
              <a:spcBef>
                <a:spcPts val="0"/>
              </a:spcBef>
              <a:buFont typeface="Arial" pitchFamily="34" charset="0"/>
              <a:buChar char="•"/>
            </a:pPr>
            <a:r>
              <a:rPr lang="ru-RU" sz="3200" b="1" i="1" dirty="0" smtClean="0">
                <a:latin typeface="Times New Roman" pitchFamily="18" charset="0"/>
                <a:cs typeface="Times New Roman" pitchFamily="18" charset="0"/>
              </a:rPr>
              <a:t>В заключение хотелось бы сказать. Будьте проще. Спасибо за внимание. Всего доброго.</a:t>
            </a:r>
            <a:endParaRPr lang="ru-RU" sz="3200" b="1" dirty="0"/>
          </a:p>
        </p:txBody>
      </p:sp>
    </p:spTree>
    <p:extLst>
      <p:ext uri="{BB962C8B-B14F-4D97-AF65-F5344CB8AC3E}">
        <p14:creationId xmlns:p14="http://schemas.microsoft.com/office/powerpoint/2010/main" val="2614449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600201"/>
            <a:ext cx="8496944" cy="2980928"/>
          </a:xfrm>
        </p:spPr>
        <p:txBody>
          <a:bodyPr>
            <a:normAutofit lnSpcReduction="10000"/>
          </a:bodyPr>
          <a:lstStyle/>
          <a:p>
            <a:pPr marL="514350" indent="-514350" algn="just">
              <a:buFont typeface="+mj-lt"/>
              <a:buAutoNum type="arabicPeriod"/>
            </a:pPr>
            <a:r>
              <a:rPr lang="ru-RU" sz="2800" dirty="0" smtClean="0">
                <a:latin typeface="Times New Roman" pitchFamily="18" charset="0"/>
                <a:cs typeface="Times New Roman" pitchFamily="18" charset="0"/>
              </a:rPr>
              <a:t>Комментарий </a:t>
            </a:r>
            <a:r>
              <a:rPr lang="ru-RU" sz="2800" dirty="0">
                <a:latin typeface="Times New Roman" pitchFamily="18" charset="0"/>
                <a:cs typeface="Times New Roman" pitchFamily="18" charset="0"/>
              </a:rPr>
              <a:t>должен быть написан </a:t>
            </a:r>
            <a:r>
              <a:rPr lang="ru-RU" sz="2800" b="1" dirty="0">
                <a:latin typeface="Times New Roman" pitchFamily="18" charset="0"/>
                <a:cs typeface="Times New Roman" pitchFamily="18" charset="0"/>
              </a:rPr>
              <a:t>с опорой на прочитанный </a:t>
            </a:r>
            <a:r>
              <a:rPr lang="ru-RU" sz="2800" b="1" dirty="0" smtClean="0">
                <a:latin typeface="Times New Roman" pitchFamily="18" charset="0"/>
                <a:cs typeface="Times New Roman" pitchFamily="18" charset="0"/>
              </a:rPr>
              <a:t>текст.</a:t>
            </a:r>
          </a:p>
          <a:p>
            <a:pPr marL="514350" indent="-514350" algn="just">
              <a:buFont typeface="+mj-lt"/>
              <a:buAutoNum type="arabicPeriod"/>
            </a:pPr>
            <a:r>
              <a:rPr lang="ru-RU" sz="2800" dirty="0" smtClean="0">
                <a:latin typeface="Times New Roman" pitchFamily="18" charset="0"/>
                <a:cs typeface="Times New Roman" pitchFamily="18" charset="0"/>
              </a:rPr>
              <a:t>Комментарий должен отражать </a:t>
            </a:r>
            <a:r>
              <a:rPr lang="ru-RU" sz="2800" b="1" dirty="0" smtClean="0">
                <a:latin typeface="Times New Roman" pitchFamily="18" charset="0"/>
                <a:cs typeface="Times New Roman" pitchFamily="18" charset="0"/>
              </a:rPr>
              <a:t>ход мыслей автора исходного текста.</a:t>
            </a:r>
          </a:p>
          <a:p>
            <a:pPr marL="514350" indent="-514350" algn="just">
              <a:buFont typeface="+mj-lt"/>
              <a:buAutoNum type="arabicPeriod"/>
            </a:pPr>
            <a:r>
              <a:rPr lang="ru-RU" sz="2800" dirty="0" smtClean="0">
                <a:latin typeface="Times New Roman" pitchFamily="18" charset="0"/>
                <a:cs typeface="Times New Roman" pitchFamily="18" charset="0"/>
              </a:rPr>
              <a:t>Комментарий </a:t>
            </a:r>
            <a:r>
              <a:rPr lang="ru-RU" sz="2800" dirty="0">
                <a:latin typeface="Times New Roman" pitchFamily="18" charset="0"/>
                <a:cs typeface="Times New Roman" pitchFamily="18" charset="0"/>
              </a:rPr>
              <a:t>должен </a:t>
            </a:r>
            <a:r>
              <a:rPr lang="ru-RU" sz="2800" b="1" dirty="0">
                <a:latin typeface="Times New Roman" pitchFamily="18" charset="0"/>
                <a:cs typeface="Times New Roman" pitchFamily="18" charset="0"/>
              </a:rPr>
              <a:t>связывать сформулированную проблему с авторской позицией</a:t>
            </a:r>
            <a:r>
              <a:rPr lang="ru-RU" sz="2800" dirty="0">
                <a:latin typeface="Times New Roman" pitchFamily="18" charset="0"/>
                <a:cs typeface="Times New Roman" pitchFamily="18" charset="0"/>
              </a:rPr>
              <a:t>.</a:t>
            </a:r>
          </a:p>
          <a:p>
            <a:pPr marL="0" indent="0">
              <a:buNone/>
            </a:pPr>
            <a:endParaRPr lang="ru-RU" dirty="0"/>
          </a:p>
        </p:txBody>
      </p:sp>
      <p:sp>
        <p:nvSpPr>
          <p:cNvPr id="4" name="Rectangle 2"/>
          <p:cNvSpPr txBox="1">
            <a:spLocks noChangeArrowheads="1"/>
          </p:cNvSpPr>
          <p:nvPr/>
        </p:nvSpPr>
        <p:spPr>
          <a:xfrm>
            <a:off x="323528" y="332656"/>
            <a:ext cx="8424936" cy="1008112"/>
          </a:xfrm>
          <a:prstGeom prst="rect">
            <a:avLst/>
          </a:prstGeom>
          <a:gradFill flip="none" rotWithShape="1">
            <a:gsLst>
              <a:gs pos="0">
                <a:schemeClr val="bg1">
                  <a:gamma/>
                  <a:shade val="46275"/>
                  <a:invGamma/>
                </a:schemeClr>
              </a:gs>
              <a:gs pos="50000">
                <a:schemeClr val="bg1"/>
              </a:gs>
              <a:gs pos="100000">
                <a:schemeClr val="bg1">
                  <a:gamma/>
                  <a:shade val="46275"/>
                  <a:invGamma/>
                </a:schemeClr>
              </a:gs>
            </a:gsLst>
            <a:lin ang="13500000" scaled="1"/>
            <a:tileRect/>
          </a:gra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3200" b="1" i="1" dirty="0" smtClean="0">
                <a:latin typeface="Times New Roman" pitchFamily="18" charset="0"/>
                <a:cs typeface="Times New Roman" pitchFamily="18" charset="0"/>
              </a:rPr>
              <a:t>Требования </a:t>
            </a:r>
            <a:r>
              <a:rPr lang="ru-RU" sz="3200" b="1" i="1" dirty="0">
                <a:latin typeface="Times New Roman" pitchFamily="18" charset="0"/>
                <a:cs typeface="Times New Roman" pitchFamily="18" charset="0"/>
              </a:rPr>
              <a:t>к комментарию</a:t>
            </a:r>
            <a:endParaRPr lang="ru-RU" sz="3200" b="1" i="1" dirty="0">
              <a:latin typeface="Times New Roman" pitchFamily="18" charset="0"/>
              <a:cs typeface="Times New Roman" pitchFamily="18" charset="0"/>
            </a:endParaRPr>
          </a:p>
        </p:txBody>
      </p:sp>
    </p:spTree>
    <p:extLst>
      <p:ext uri="{BB962C8B-B14F-4D97-AF65-F5344CB8AC3E}">
        <p14:creationId xmlns:p14="http://schemas.microsoft.com/office/powerpoint/2010/main" val="12940796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Таблица 5"/>
          <p:cNvGraphicFramePr>
            <a:graphicFrameLocks noGrp="1"/>
          </p:cNvGraphicFramePr>
          <p:nvPr>
            <p:extLst>
              <p:ext uri="{D42A27DB-BD31-4B8C-83A1-F6EECF244321}">
                <p14:modId xmlns:p14="http://schemas.microsoft.com/office/powerpoint/2010/main" val="684903724"/>
              </p:ext>
            </p:extLst>
          </p:nvPr>
        </p:nvGraphicFramePr>
        <p:xfrm>
          <a:off x="107504" y="150074"/>
          <a:ext cx="8856984" cy="6564246"/>
        </p:xfrm>
        <a:graphic>
          <a:graphicData uri="http://schemas.openxmlformats.org/drawingml/2006/table">
            <a:tbl>
              <a:tblPr firstRow="1" bandRow="1">
                <a:tableStyleId>{5940675A-B579-460E-94D1-54222C63F5DA}</a:tableStyleId>
              </a:tblPr>
              <a:tblGrid>
                <a:gridCol w="8424936"/>
                <a:gridCol w="432048"/>
              </a:tblGrid>
              <a:tr h="576037">
                <a:tc>
                  <a:txBody>
                    <a:bodyPr/>
                    <a:lstStyle/>
                    <a:p>
                      <a:r>
                        <a:rPr lang="ru-RU" b="1" dirty="0" smtClean="0">
                          <a:latin typeface="Times New Roman" pitchFamily="18" charset="0"/>
                          <a:cs typeface="Times New Roman" pitchFamily="18" charset="0"/>
                        </a:rPr>
                        <a:t>К2 Комментарий к сформулированной проблеме исходного текста</a:t>
                      </a:r>
                    </a:p>
                    <a:p>
                      <a:endParaRPr lang="ru-RU" b="1" dirty="0">
                        <a:latin typeface="Times New Roman" pitchFamily="18" charset="0"/>
                        <a:cs typeface="Times New Roman" pitchFamily="18" charset="0"/>
                      </a:endParaRPr>
                    </a:p>
                  </a:txBody>
                  <a:tcPr>
                    <a:solidFill>
                      <a:schemeClr val="bg1">
                        <a:lumMod val="85000"/>
                      </a:schemeClr>
                    </a:solidFill>
                  </a:tcPr>
                </a:tc>
                <a:tc>
                  <a:txBody>
                    <a:bodyPr/>
                    <a:lstStyle/>
                    <a:p>
                      <a:endParaRPr lang="ru-RU" b="1" dirty="0"/>
                    </a:p>
                  </a:txBody>
                  <a:tcPr>
                    <a:solidFill>
                      <a:schemeClr val="bg1">
                        <a:lumMod val="85000"/>
                      </a:schemeClr>
                    </a:solidFill>
                  </a:tcPr>
                </a:tc>
              </a:tr>
              <a:tr h="822910">
                <a:tc>
                  <a:txBody>
                    <a:bodyPr/>
                    <a:lstStyle/>
                    <a:p>
                      <a:pPr algn="just"/>
                      <a:r>
                        <a:rPr lang="ru-RU" dirty="0" smtClean="0">
                          <a:latin typeface="Times New Roman" pitchFamily="18" charset="0"/>
                          <a:cs typeface="Times New Roman" pitchFamily="18" charset="0"/>
                        </a:rPr>
                        <a:t>Сформулированная экзаменуемым проблема прокомментирована </a:t>
                      </a:r>
                      <a:r>
                        <a:rPr lang="ru-RU" b="1" dirty="0" smtClean="0">
                          <a:latin typeface="Times New Roman" pitchFamily="18" charset="0"/>
                          <a:cs typeface="Times New Roman" pitchFamily="18" charset="0"/>
                        </a:rPr>
                        <a:t>с опорой на исходный текст.</a:t>
                      </a:r>
                      <a:r>
                        <a:rPr lang="ru-RU" dirty="0" smtClean="0">
                          <a:latin typeface="Times New Roman" pitchFamily="18" charset="0"/>
                          <a:cs typeface="Times New Roman" pitchFamily="18" charset="0"/>
                        </a:rPr>
                        <a:t> Фактических ошибок, связанных с пониманием проблемы исходного текста, в комментариях нет</a:t>
                      </a:r>
                      <a:endParaRPr lang="ru-RU"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dirty="0" smtClean="0"/>
                        <a:t>2</a:t>
                      </a:r>
                    </a:p>
                    <a:p>
                      <a:pPr algn="ctr"/>
                      <a:endParaRPr lang="ru-RU" dirty="0"/>
                    </a:p>
                  </a:txBody>
                  <a:tcPr/>
                </a:tc>
              </a:tr>
              <a:tr h="1316656">
                <a:tc>
                  <a:txBody>
                    <a:bodyPr/>
                    <a:lstStyle/>
                    <a:p>
                      <a:pPr algn="just"/>
                      <a:r>
                        <a:rPr lang="ru-RU" dirty="0" smtClean="0">
                          <a:latin typeface="Times New Roman" pitchFamily="18" charset="0"/>
                          <a:cs typeface="Times New Roman" pitchFamily="18" charset="0"/>
                        </a:rPr>
                        <a:t>Сформулированная экзаменуемым проблема исходного текста  прокомментирована,</a:t>
                      </a:r>
                    </a:p>
                    <a:p>
                      <a:pPr algn="just"/>
                      <a:r>
                        <a:rPr lang="ru-RU" b="1" dirty="0" smtClean="0">
                          <a:latin typeface="Times New Roman" pitchFamily="18" charset="0"/>
                          <a:cs typeface="Times New Roman" pitchFamily="18" charset="0"/>
                        </a:rPr>
                        <a:t>но</a:t>
                      </a:r>
                    </a:p>
                    <a:p>
                      <a:pPr algn="just"/>
                      <a:r>
                        <a:rPr lang="ru-RU" dirty="0" smtClean="0">
                          <a:latin typeface="Times New Roman" pitchFamily="18" charset="0"/>
                          <a:cs typeface="Times New Roman" pitchFamily="18" charset="0"/>
                        </a:rPr>
                        <a:t>в комментариях допущена 1 фактическая ошибка, связанная с пониманием исходного текста</a:t>
                      </a:r>
                      <a:endParaRPr lang="ru-RU"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dirty="0" smtClean="0"/>
                        <a:t>1</a:t>
                      </a:r>
                    </a:p>
                    <a:p>
                      <a:pPr algn="ctr"/>
                      <a:endParaRPr lang="ru-RU" dirty="0"/>
                    </a:p>
                  </a:txBody>
                  <a:tcPr/>
                </a:tc>
              </a:tr>
              <a:tr h="3693110">
                <a:tc>
                  <a:txBody>
                    <a:bodyPr/>
                    <a:lstStyle/>
                    <a:p>
                      <a:pPr algn="just"/>
                      <a:r>
                        <a:rPr lang="ru-RU" dirty="0" smtClean="0">
                          <a:latin typeface="Times New Roman" pitchFamily="18" charset="0"/>
                          <a:cs typeface="Times New Roman" pitchFamily="18" charset="0"/>
                        </a:rPr>
                        <a:t>Сформулированная экзаменуемым проблема не прокомментирована</a:t>
                      </a:r>
                    </a:p>
                    <a:p>
                      <a:pPr algn="just"/>
                      <a:r>
                        <a:rPr lang="ru-RU" b="1" dirty="0" smtClean="0">
                          <a:latin typeface="Times New Roman" pitchFamily="18" charset="0"/>
                          <a:cs typeface="Times New Roman" pitchFamily="18" charset="0"/>
                        </a:rPr>
                        <a:t>или</a:t>
                      </a:r>
                    </a:p>
                    <a:p>
                      <a:pPr algn="just"/>
                      <a:r>
                        <a:rPr lang="ru-RU" dirty="0" smtClean="0">
                          <a:latin typeface="Times New Roman" pitchFamily="18" charset="0"/>
                          <a:cs typeface="Times New Roman" pitchFamily="18" charset="0"/>
                        </a:rPr>
                        <a:t>прокомментирована без опоры на исходный текст,</a:t>
                      </a:r>
                    </a:p>
                    <a:p>
                      <a:pPr algn="just"/>
                      <a:r>
                        <a:rPr lang="ru-RU" b="1" dirty="0" smtClean="0">
                          <a:latin typeface="Times New Roman" pitchFamily="18" charset="0"/>
                          <a:cs typeface="Times New Roman" pitchFamily="18" charset="0"/>
                        </a:rPr>
                        <a:t>или</a:t>
                      </a:r>
                    </a:p>
                    <a:p>
                      <a:pPr algn="just"/>
                      <a:r>
                        <a:rPr lang="ru-RU" dirty="0" smtClean="0">
                          <a:latin typeface="Times New Roman" pitchFamily="18" charset="0"/>
                          <a:cs typeface="Times New Roman" pitchFamily="18" charset="0"/>
                        </a:rPr>
                        <a:t>в комментариях допущено более 1 фактической ошибки, связанной с пониманием исходного текста,</a:t>
                      </a:r>
                    </a:p>
                    <a:p>
                      <a:pPr algn="just"/>
                      <a:r>
                        <a:rPr lang="ru-RU" b="1" dirty="0" smtClean="0">
                          <a:latin typeface="Times New Roman" pitchFamily="18" charset="0"/>
                          <a:cs typeface="Times New Roman" pitchFamily="18" charset="0"/>
                        </a:rPr>
                        <a:t>или</a:t>
                      </a:r>
                    </a:p>
                    <a:p>
                      <a:pPr algn="just"/>
                      <a:r>
                        <a:rPr lang="ru-RU" dirty="0" smtClean="0">
                          <a:latin typeface="Times New Roman" pitchFamily="18" charset="0"/>
                          <a:cs typeface="Times New Roman" pitchFamily="18" charset="0"/>
                        </a:rPr>
                        <a:t>прокомментирована другая, не сформулированная экзаменуемым проблема,</a:t>
                      </a:r>
                    </a:p>
                    <a:p>
                      <a:pPr algn="just"/>
                      <a:r>
                        <a:rPr lang="ru-RU" b="1" dirty="0" smtClean="0">
                          <a:latin typeface="Times New Roman" pitchFamily="18" charset="0"/>
                          <a:cs typeface="Times New Roman" pitchFamily="18" charset="0"/>
                        </a:rPr>
                        <a:t>или</a:t>
                      </a:r>
                    </a:p>
                    <a:p>
                      <a:pPr algn="just"/>
                      <a:r>
                        <a:rPr lang="ru-RU" dirty="0" smtClean="0">
                          <a:latin typeface="Times New Roman" pitchFamily="18" charset="0"/>
                          <a:cs typeface="Times New Roman" pitchFamily="18" charset="0"/>
                        </a:rPr>
                        <a:t>в качестве комментариев дан простой пересказ текста или его фрагмента,</a:t>
                      </a:r>
                    </a:p>
                    <a:p>
                      <a:pPr algn="just"/>
                      <a:r>
                        <a:rPr lang="ru-RU" b="1" dirty="0" smtClean="0">
                          <a:latin typeface="Times New Roman" pitchFamily="18" charset="0"/>
                          <a:cs typeface="Times New Roman" pitchFamily="18" charset="0"/>
                        </a:rPr>
                        <a:t>или</a:t>
                      </a:r>
                    </a:p>
                    <a:p>
                      <a:pPr algn="just"/>
                      <a:r>
                        <a:rPr lang="ru-RU" dirty="0" smtClean="0">
                          <a:latin typeface="Times New Roman" pitchFamily="18" charset="0"/>
                          <a:cs typeface="Times New Roman" pitchFamily="18" charset="0"/>
                        </a:rPr>
                        <a:t>в качестве комментариев цитируется большой фрагмент</a:t>
                      </a:r>
                      <a:endParaRPr lang="ru-RU" dirty="0">
                        <a:latin typeface="Times New Roman" pitchFamily="18" charset="0"/>
                        <a:cs typeface="Times New Roman" pitchFamily="18" charset="0"/>
                      </a:endParaRPr>
                    </a:p>
                  </a:txBody>
                  <a:tcPr/>
                </a:tc>
                <a:tc>
                  <a:txBody>
                    <a:bodyPr/>
                    <a:lstStyle/>
                    <a:p>
                      <a:pPr algn="ctr"/>
                      <a:r>
                        <a:rPr lang="ru-RU" dirty="0" smtClean="0"/>
                        <a:t>0</a:t>
                      </a:r>
                      <a:endParaRPr lang="ru-RU" dirty="0"/>
                    </a:p>
                  </a:txBody>
                  <a:tcPr/>
                </a:tc>
              </a:tr>
            </a:tbl>
          </a:graphicData>
        </a:graphic>
      </p:graphicFrame>
    </p:spTree>
    <p:extLst>
      <p:ext uri="{BB962C8B-B14F-4D97-AF65-F5344CB8AC3E}">
        <p14:creationId xmlns:p14="http://schemas.microsoft.com/office/powerpoint/2010/main" val="6485137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251520" y="188640"/>
            <a:ext cx="8712968" cy="1800200"/>
          </a:xfrm>
          <a:gradFill flip="none" rotWithShape="1">
            <a:gsLst>
              <a:gs pos="0">
                <a:schemeClr val="bg1">
                  <a:gamma/>
                  <a:shade val="46275"/>
                  <a:invGamma/>
                </a:schemeClr>
              </a:gs>
              <a:gs pos="50000">
                <a:schemeClr val="bg1"/>
              </a:gs>
              <a:gs pos="100000">
                <a:schemeClr val="bg1">
                  <a:gamma/>
                  <a:shade val="46275"/>
                  <a:invGamma/>
                </a:schemeClr>
              </a:gs>
            </a:gsLst>
            <a:lin ang="13500000" scaled="1"/>
            <a:tileRect/>
          </a:gradFill>
        </p:spPr>
        <p:txBody>
          <a:bodyPr>
            <a:normAutofit fontScale="90000"/>
          </a:bodyPr>
          <a:lstStyle/>
          <a:p>
            <a:pPr algn="just"/>
            <a:r>
              <a:rPr lang="ru-RU" sz="2400" b="1" dirty="0" smtClean="0">
                <a:solidFill>
                  <a:srgbClr val="000000"/>
                </a:solidFill>
                <a:effectLst>
                  <a:outerShdw blurRad="38100" dist="38100" dir="2700000" algn="tl">
                    <a:srgbClr val="FFFFFF"/>
                  </a:outerShdw>
                </a:effectLst>
              </a:rPr>
              <a:t>	</a:t>
            </a:r>
            <a:r>
              <a:rPr lang="ru-RU" sz="2400" b="1" dirty="0" smtClean="0">
                <a:solidFill>
                  <a:srgbClr val="000000"/>
                </a:solidFill>
              </a:rPr>
              <a:t>Текстуальный </a:t>
            </a:r>
            <a:r>
              <a:rPr lang="ru-RU" sz="2400" b="1" dirty="0">
                <a:solidFill>
                  <a:srgbClr val="000000"/>
                </a:solidFill>
              </a:rPr>
              <a:t>комментарий представляет собой объяснение текста, следование </a:t>
            </a:r>
            <a:r>
              <a:rPr lang="ru-RU" sz="2400" b="1" dirty="0">
                <a:solidFill>
                  <a:srgbClr val="000000"/>
                </a:solidFill>
                <a:effectLst>
                  <a:outerShdw blurRad="38100" dist="38100" dir="2700000" algn="tl">
                    <a:srgbClr val="FFFFFF"/>
                  </a:outerShdw>
                </a:effectLst>
              </a:rPr>
              <a:t>за автором в раскрытии проблемы</a:t>
            </a:r>
            <a:r>
              <a:rPr lang="ru-RU" sz="2400" b="1" dirty="0" smtClean="0">
                <a:solidFill>
                  <a:srgbClr val="000000"/>
                </a:solidFill>
                <a:effectLst>
                  <a:outerShdw blurRad="38100" dist="38100" dir="2700000" algn="tl">
                    <a:srgbClr val="FFFFFF"/>
                  </a:outerShdw>
                </a:effectLst>
              </a:rPr>
              <a:t>.</a:t>
            </a:r>
            <a:br>
              <a:rPr lang="ru-RU" sz="2400" b="1" dirty="0" smtClean="0">
                <a:solidFill>
                  <a:srgbClr val="000000"/>
                </a:solidFill>
                <a:effectLst>
                  <a:outerShdw blurRad="38100" dist="38100" dir="2700000" algn="tl">
                    <a:srgbClr val="FFFFFF"/>
                  </a:outerShdw>
                </a:effectLst>
              </a:rPr>
            </a:br>
            <a:r>
              <a:rPr lang="ru-RU" sz="2400" b="1" dirty="0" smtClean="0">
                <a:solidFill>
                  <a:srgbClr val="000000"/>
                </a:solidFill>
                <a:effectLst>
                  <a:outerShdw blurRad="38100" dist="38100" dir="2700000" algn="tl">
                    <a:srgbClr val="FFFFFF"/>
                  </a:outerShdw>
                </a:effectLst>
              </a:rPr>
              <a:t>Конкретизировать содержание комментария можно с помощью следующих вопросов:</a:t>
            </a:r>
            <a:endParaRPr lang="ru-RU" sz="2400" dirty="0"/>
          </a:p>
        </p:txBody>
      </p:sp>
      <p:sp>
        <p:nvSpPr>
          <p:cNvPr id="4" name="Объект 2"/>
          <p:cNvSpPr>
            <a:spLocks noGrp="1"/>
          </p:cNvSpPr>
          <p:nvPr>
            <p:ph idx="1"/>
          </p:nvPr>
        </p:nvSpPr>
        <p:spPr>
          <a:xfrm>
            <a:off x="179512" y="2132856"/>
            <a:ext cx="8784976" cy="4392488"/>
          </a:xfrm>
        </p:spPr>
        <p:txBody>
          <a:bodyPr>
            <a:normAutofit lnSpcReduction="10000"/>
          </a:bodyPr>
          <a:lstStyle/>
          <a:p>
            <a:pPr algn="just"/>
            <a:r>
              <a:rPr lang="ru-RU" sz="2400" i="1" dirty="0" smtClean="0">
                <a:latin typeface="Times New Roman" pitchFamily="18" charset="0"/>
                <a:cs typeface="Times New Roman" pitchFamily="18" charset="0"/>
              </a:rPr>
              <a:t>Как, на каком материале автор раскрывает проблему? </a:t>
            </a:r>
          </a:p>
          <a:p>
            <a:pPr algn="just"/>
            <a:r>
              <a:rPr lang="ru-RU" sz="2400" i="1" dirty="0" smtClean="0">
                <a:latin typeface="Times New Roman" pitchFamily="18" charset="0"/>
                <a:cs typeface="Times New Roman" pitchFamily="18" charset="0"/>
              </a:rPr>
              <a:t>На чем заостряет внимание? На какие факты, детали автор обращает внимание? Почему? </a:t>
            </a:r>
            <a:endParaRPr lang="en-US" sz="2400" i="1" dirty="0" smtClean="0">
              <a:latin typeface="Times New Roman" pitchFamily="18" charset="0"/>
              <a:cs typeface="Times New Roman" pitchFamily="18" charset="0"/>
            </a:endParaRPr>
          </a:p>
          <a:p>
            <a:pPr algn="just"/>
            <a:r>
              <a:rPr lang="ru-RU" sz="2400" i="1" dirty="0" smtClean="0">
                <a:latin typeface="Times New Roman" pitchFamily="18" charset="0"/>
                <a:cs typeface="Times New Roman" pitchFamily="18" charset="0"/>
              </a:rPr>
              <a:t>Как выражено отношение автора к изображаемому? С каким настроением пишет автор? (грустная ирония, сарказм, печаль, грусть, радость и т. п.) </a:t>
            </a:r>
          </a:p>
          <a:p>
            <a:pPr algn="just"/>
            <a:r>
              <a:rPr lang="ru-RU" sz="2400" i="1" dirty="0" smtClean="0">
                <a:latin typeface="Times New Roman" pitchFamily="18" charset="0"/>
                <a:cs typeface="Times New Roman" pitchFamily="18" charset="0"/>
              </a:rPr>
              <a:t>Какое это производит впечатление на читателя? </a:t>
            </a:r>
            <a:br>
              <a:rPr lang="ru-RU" sz="2400" i="1" dirty="0" smtClean="0">
                <a:latin typeface="Times New Roman" pitchFamily="18" charset="0"/>
                <a:cs typeface="Times New Roman" pitchFamily="18" charset="0"/>
              </a:rPr>
            </a:br>
            <a:r>
              <a:rPr lang="ru-RU" sz="2400" i="1" dirty="0" smtClean="0">
                <a:latin typeface="Times New Roman" pitchFamily="18" charset="0"/>
                <a:cs typeface="Times New Roman" pitchFamily="18" charset="0"/>
              </a:rPr>
              <a:t>Указать, в чем это проявляется (желательно основываться на выборе писателем (или публицистом) конкретных слов, деталей). </a:t>
            </a:r>
          </a:p>
          <a:p>
            <a:pPr algn="just"/>
            <a:r>
              <a:rPr lang="ru-RU" sz="2400" i="1" dirty="0" smtClean="0">
                <a:latin typeface="Times New Roman" pitchFamily="18" charset="0"/>
                <a:cs typeface="Times New Roman" pitchFamily="18" charset="0"/>
              </a:rPr>
              <a:t>Что автор подчеркивает? Что из этого следует? К каким выводам он подводит читателя? </a:t>
            </a:r>
          </a:p>
          <a:p>
            <a:pPr marL="0" indent="0" algn="just">
              <a:buNone/>
            </a:pPr>
            <a:endParaRPr lang="ru-RU" sz="2100" b="1"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7174402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513605095"/>
              </p:ext>
            </p:extLst>
          </p:nvPr>
        </p:nvGraphicFramePr>
        <p:xfrm>
          <a:off x="179512" y="990238"/>
          <a:ext cx="8784976" cy="5387340"/>
        </p:xfrm>
        <a:graphic>
          <a:graphicData uri="http://schemas.openxmlformats.org/drawingml/2006/table">
            <a:tbl>
              <a:tblPr firstRow="1" firstCol="1" bandRow="1">
                <a:tableStyleId>{616DA210-FB5B-4158-B5E0-FEB733F419BA}</a:tableStyleId>
              </a:tblPr>
              <a:tblGrid>
                <a:gridCol w="1418581"/>
                <a:gridCol w="7366395"/>
              </a:tblGrid>
              <a:tr h="1080527">
                <a:tc>
                  <a:txBody>
                    <a:bodyPr/>
                    <a:lstStyle/>
                    <a:p>
                      <a:pPr algn="l">
                        <a:spcAft>
                          <a:spcPts val="0"/>
                        </a:spcAft>
                      </a:pPr>
                      <a:r>
                        <a:rPr lang="ru-RU" sz="1600" dirty="0">
                          <a:effectLst/>
                          <a:latin typeface="Times New Roman" pitchFamily="18" charset="0"/>
                          <a:cs typeface="Times New Roman" pitchFamily="18" charset="0"/>
                        </a:rPr>
                        <a:t>Начало комментария</a:t>
                      </a:r>
                      <a:endParaRPr lang="ru-RU" sz="1600" dirty="0">
                        <a:effectLst/>
                        <a:latin typeface="Times New Roman" pitchFamily="18" charset="0"/>
                        <a:ea typeface="Times New Roman"/>
                        <a:cs typeface="Times New Roman" pitchFamily="18" charset="0"/>
                      </a:endParaRPr>
                    </a:p>
                  </a:txBody>
                  <a:tcPr marL="66675" marR="66675" marT="66675" marB="66675"/>
                </a:tc>
                <a:tc>
                  <a:txBody>
                    <a:bodyPr/>
                    <a:lstStyle/>
                    <a:p>
                      <a:pPr marL="285750" lvl="0" indent="-285750" algn="just">
                        <a:spcAft>
                          <a:spcPts val="0"/>
                        </a:spcAft>
                        <a:buSzPts val="1000"/>
                        <a:buFont typeface="Arial" pitchFamily="34" charset="0"/>
                        <a:buChar char="•"/>
                        <a:tabLst>
                          <a:tab pos="457200" algn="l"/>
                        </a:tabLst>
                      </a:pPr>
                      <a:r>
                        <a:rPr lang="ru-RU" sz="1600" dirty="0">
                          <a:effectLst/>
                          <a:latin typeface="Times New Roman" pitchFamily="18" charset="0"/>
                          <a:cs typeface="Times New Roman" pitchFamily="18" charset="0"/>
                        </a:rPr>
                        <a:t>Проблему (чего?) автор раскрывает на примере…</a:t>
                      </a:r>
                    </a:p>
                    <a:p>
                      <a:pPr marL="285750" lvl="0" indent="-285750" algn="just">
                        <a:spcAft>
                          <a:spcPts val="0"/>
                        </a:spcAft>
                        <a:buSzPts val="1000"/>
                        <a:buFont typeface="Arial" pitchFamily="34" charset="0"/>
                        <a:buChar char="•"/>
                        <a:tabLst>
                          <a:tab pos="457200" algn="l"/>
                        </a:tabLst>
                      </a:pPr>
                      <a:r>
                        <a:rPr lang="ru-RU" sz="1600" dirty="0">
                          <a:effectLst/>
                          <a:latin typeface="Times New Roman" pitchFamily="18" charset="0"/>
                          <a:cs typeface="Times New Roman" pitchFamily="18" charset="0"/>
                        </a:rPr>
                        <a:t>Этот вопрос автор раскрывает, изучая…</a:t>
                      </a:r>
                    </a:p>
                    <a:p>
                      <a:pPr marL="285750" lvl="0" indent="-285750" algn="just">
                        <a:spcAft>
                          <a:spcPts val="0"/>
                        </a:spcAft>
                        <a:buSzPts val="1000"/>
                        <a:buFont typeface="Arial" pitchFamily="34" charset="0"/>
                        <a:buChar char="•"/>
                        <a:tabLst>
                          <a:tab pos="457200" algn="l"/>
                        </a:tabLst>
                      </a:pPr>
                      <a:r>
                        <a:rPr lang="ru-RU" sz="1600" dirty="0">
                          <a:effectLst/>
                          <a:latin typeface="Times New Roman" pitchFamily="18" charset="0"/>
                          <a:cs typeface="Times New Roman" pitchFamily="18" charset="0"/>
                        </a:rPr>
                        <a:t>Рассматривая проблему (чего?) на примере…, автор с (иронией, </a:t>
                      </a:r>
                      <a:r>
                        <a:rPr lang="ru-RU" sz="1600" dirty="0" err="1">
                          <a:effectLst/>
                          <a:latin typeface="Times New Roman" pitchFamily="18" charset="0"/>
                          <a:cs typeface="Times New Roman" pitchFamily="18" charset="0"/>
                        </a:rPr>
                        <a:t>тревого</a:t>
                      </a:r>
                      <a:r>
                        <a:rPr lang="ru-RU" sz="1600" dirty="0">
                          <a:effectLst/>
                          <a:latin typeface="Times New Roman" pitchFamily="18" charset="0"/>
                          <a:cs typeface="Times New Roman" pitchFamily="18" charset="0"/>
                        </a:rPr>
                        <a:t>, возмущением и т.д.) рассказывает о том, что…</a:t>
                      </a:r>
                      <a:endParaRPr lang="ru-RU" sz="1600" dirty="0">
                        <a:effectLst/>
                        <a:latin typeface="Times New Roman" pitchFamily="18" charset="0"/>
                        <a:ea typeface="Times New Roman"/>
                        <a:cs typeface="Times New Roman" pitchFamily="18" charset="0"/>
                      </a:endParaRPr>
                    </a:p>
                  </a:txBody>
                  <a:tcPr marL="66675" marR="66675" marT="66675" marB="66675"/>
                </a:tc>
              </a:tr>
              <a:tr h="3884275">
                <a:tc>
                  <a:txBody>
                    <a:bodyPr/>
                    <a:lstStyle/>
                    <a:p>
                      <a:pPr algn="l">
                        <a:spcAft>
                          <a:spcPts val="0"/>
                        </a:spcAft>
                      </a:pPr>
                      <a:r>
                        <a:rPr lang="ru-RU" sz="1600" dirty="0">
                          <a:effectLst/>
                          <a:latin typeface="Times New Roman" pitchFamily="18" charset="0"/>
                          <a:cs typeface="Times New Roman" pitchFamily="18" charset="0"/>
                        </a:rPr>
                        <a:t>Продолжение комментария</a:t>
                      </a:r>
                      <a:endParaRPr lang="ru-RU" sz="1600" dirty="0">
                        <a:effectLst/>
                        <a:latin typeface="Times New Roman" pitchFamily="18" charset="0"/>
                        <a:ea typeface="Times New Roman"/>
                        <a:cs typeface="Times New Roman" pitchFamily="18" charset="0"/>
                      </a:endParaRPr>
                    </a:p>
                  </a:txBody>
                  <a:tcPr marL="66675" marR="66675" marT="66675" marB="66675"/>
                </a:tc>
                <a:tc>
                  <a:txBody>
                    <a:bodyPr/>
                    <a:lstStyle/>
                    <a:p>
                      <a:pPr marL="285750" lvl="0" indent="-285750" algn="just">
                        <a:spcAft>
                          <a:spcPts val="0"/>
                        </a:spcAft>
                        <a:buSzPts val="1000"/>
                        <a:buFont typeface="Arial" pitchFamily="34" charset="0"/>
                        <a:buChar char="•"/>
                        <a:tabLst>
                          <a:tab pos="457200" algn="l"/>
                        </a:tabLst>
                      </a:pPr>
                      <a:r>
                        <a:rPr lang="ru-RU" sz="1600" dirty="0">
                          <a:effectLst/>
                          <a:latin typeface="Times New Roman" pitchFamily="18" charset="0"/>
                          <a:cs typeface="Times New Roman" pitchFamily="18" charset="0"/>
                        </a:rPr>
                        <a:t>Автор текста обращает внимание читателя на…</a:t>
                      </a:r>
                    </a:p>
                    <a:p>
                      <a:pPr marL="285750" lvl="0" indent="-285750" algn="just">
                        <a:spcAft>
                          <a:spcPts val="0"/>
                        </a:spcAft>
                        <a:buSzPts val="1000"/>
                        <a:buFont typeface="Arial" pitchFamily="34" charset="0"/>
                        <a:buChar char="•"/>
                        <a:tabLst>
                          <a:tab pos="457200" algn="l"/>
                        </a:tabLst>
                      </a:pPr>
                      <a:r>
                        <a:rPr lang="ru-RU" sz="1600" dirty="0">
                          <a:effectLst/>
                          <a:latin typeface="Times New Roman" pitchFamily="18" charset="0"/>
                          <a:cs typeface="Times New Roman" pitchFamily="18" charset="0"/>
                        </a:rPr>
                        <a:t>Писатель, ведя повествование от лица…, дает возможность…</a:t>
                      </a:r>
                    </a:p>
                    <a:p>
                      <a:pPr marL="285750" lvl="0" indent="-285750" algn="just">
                        <a:spcAft>
                          <a:spcPts val="0"/>
                        </a:spcAft>
                        <a:buSzPts val="1000"/>
                        <a:buFont typeface="Arial" pitchFamily="34" charset="0"/>
                        <a:buChar char="•"/>
                        <a:tabLst>
                          <a:tab pos="457200" algn="l"/>
                        </a:tabLst>
                      </a:pPr>
                      <a:r>
                        <a:rPr lang="ru-RU" sz="1600" dirty="0">
                          <a:effectLst/>
                          <a:latin typeface="Times New Roman" pitchFamily="18" charset="0"/>
                          <a:cs typeface="Times New Roman" pitchFamily="18" charset="0"/>
                        </a:rPr>
                        <a:t>Ни одна деталь не остается незамеченной автором, и поэтому…</a:t>
                      </a:r>
                    </a:p>
                    <a:p>
                      <a:pPr marL="285750" lvl="0" indent="-285750" algn="just">
                        <a:spcAft>
                          <a:spcPts val="0"/>
                        </a:spcAft>
                        <a:buSzPts val="1000"/>
                        <a:buFont typeface="Arial" pitchFamily="34" charset="0"/>
                        <a:buChar char="•"/>
                        <a:tabLst>
                          <a:tab pos="457200" algn="l"/>
                        </a:tabLst>
                      </a:pPr>
                      <a:r>
                        <a:rPr lang="ru-RU" sz="1600" dirty="0">
                          <a:effectLst/>
                          <a:latin typeface="Times New Roman" pitchFamily="18" charset="0"/>
                          <a:cs typeface="Times New Roman" pitchFamily="18" charset="0"/>
                        </a:rPr>
                        <a:t>Автор так воссоздает эту историю, что…</a:t>
                      </a:r>
                    </a:p>
                    <a:p>
                      <a:pPr marL="285750" lvl="0" indent="-285750" algn="just">
                        <a:spcAft>
                          <a:spcPts val="0"/>
                        </a:spcAft>
                        <a:buSzPts val="1000"/>
                        <a:buFont typeface="Arial" pitchFamily="34" charset="0"/>
                        <a:buChar char="•"/>
                        <a:tabLst>
                          <a:tab pos="457200" algn="l"/>
                        </a:tabLst>
                      </a:pPr>
                      <a:r>
                        <a:rPr lang="ru-RU" sz="1600" dirty="0">
                          <a:effectLst/>
                          <a:latin typeface="Times New Roman" pitchFamily="18" charset="0"/>
                          <a:cs typeface="Times New Roman" pitchFamily="18" charset="0"/>
                        </a:rPr>
                        <a:t>Каждая реплика героя (ев) текста позволяет понять, что…</a:t>
                      </a:r>
                    </a:p>
                    <a:p>
                      <a:pPr marL="285750" lvl="0" indent="-285750" algn="just">
                        <a:spcAft>
                          <a:spcPts val="0"/>
                        </a:spcAft>
                        <a:buSzPts val="1000"/>
                        <a:buFont typeface="Arial" pitchFamily="34" charset="0"/>
                        <a:buChar char="•"/>
                        <a:tabLst>
                          <a:tab pos="457200" algn="l"/>
                        </a:tabLst>
                      </a:pPr>
                      <a:r>
                        <a:rPr lang="ru-RU" sz="1600" dirty="0">
                          <a:effectLst/>
                          <a:latin typeface="Times New Roman" pitchFamily="18" charset="0"/>
                          <a:cs typeface="Times New Roman" pitchFamily="18" charset="0"/>
                        </a:rPr>
                        <a:t>Избранный автором художественный прием… усиливает эмоциональное воздействие рассказа…</a:t>
                      </a:r>
                    </a:p>
                    <a:p>
                      <a:pPr marL="285750" lvl="0" indent="-285750" algn="just">
                        <a:spcAft>
                          <a:spcPts val="0"/>
                        </a:spcAft>
                        <a:buSzPts val="1000"/>
                        <a:buFont typeface="Arial" pitchFamily="34" charset="0"/>
                        <a:buChar char="•"/>
                        <a:tabLst>
                          <a:tab pos="457200" algn="l"/>
                        </a:tabLst>
                      </a:pPr>
                      <a:r>
                        <a:rPr lang="ru-RU" sz="1600" dirty="0">
                          <a:effectLst/>
                          <a:latin typeface="Times New Roman" pitchFamily="18" charset="0"/>
                          <a:cs typeface="Times New Roman" pitchFamily="18" charset="0"/>
                        </a:rPr>
                        <a:t>В… (диалоге, художественной детали и т.д.) проясняется художественный замысел автора…</a:t>
                      </a:r>
                    </a:p>
                    <a:p>
                      <a:pPr marL="285750" lvl="0" indent="-285750" algn="just">
                        <a:spcAft>
                          <a:spcPts val="0"/>
                        </a:spcAft>
                        <a:buSzPts val="1000"/>
                        <a:buFont typeface="Arial" pitchFamily="34" charset="0"/>
                        <a:buChar char="•"/>
                        <a:tabLst>
                          <a:tab pos="457200" algn="l"/>
                        </a:tabLst>
                      </a:pPr>
                      <a:r>
                        <a:rPr lang="ru-RU" sz="1600" dirty="0">
                          <a:effectLst/>
                          <a:latin typeface="Times New Roman" pitchFamily="18" charset="0"/>
                          <a:cs typeface="Times New Roman" pitchFamily="18" charset="0"/>
                        </a:rPr>
                        <a:t>Проникновенность авторской речи объясняется тем, что…</a:t>
                      </a:r>
                    </a:p>
                    <a:p>
                      <a:pPr marL="285750" lvl="0" indent="-285750" algn="just">
                        <a:spcAft>
                          <a:spcPts val="0"/>
                        </a:spcAft>
                        <a:buSzPts val="1000"/>
                        <a:buFont typeface="Arial" pitchFamily="34" charset="0"/>
                        <a:buChar char="•"/>
                        <a:tabLst>
                          <a:tab pos="457200" algn="l"/>
                        </a:tabLst>
                      </a:pPr>
                      <a:r>
                        <a:rPr lang="ru-RU" sz="1600" dirty="0">
                          <a:effectLst/>
                          <a:latin typeface="Times New Roman" pitchFamily="18" charset="0"/>
                          <a:cs typeface="Times New Roman" pitchFamily="18" charset="0"/>
                        </a:rPr>
                        <a:t>Контраст в тексте воссоздает реальные жизненные конфликты, через которые познается…</a:t>
                      </a:r>
                    </a:p>
                    <a:p>
                      <a:pPr marL="285750" lvl="0" indent="-285750" algn="just">
                        <a:spcAft>
                          <a:spcPts val="0"/>
                        </a:spcAft>
                        <a:buSzPts val="1000"/>
                        <a:buFont typeface="Arial" pitchFamily="34" charset="0"/>
                        <a:buChar char="•"/>
                        <a:tabLst>
                          <a:tab pos="457200" algn="l"/>
                        </a:tabLst>
                      </a:pPr>
                      <a:r>
                        <a:rPr lang="ru-RU" sz="1600" dirty="0">
                          <a:effectLst/>
                          <a:latin typeface="Times New Roman" pitchFamily="18" charset="0"/>
                          <a:cs typeface="Times New Roman" pitchFamily="18" charset="0"/>
                        </a:rPr>
                        <a:t>Автор объективно показал, почему…</a:t>
                      </a:r>
                    </a:p>
                    <a:p>
                      <a:pPr marL="285750" lvl="0" indent="-285750" algn="just">
                        <a:spcAft>
                          <a:spcPts val="0"/>
                        </a:spcAft>
                        <a:buSzPts val="1000"/>
                        <a:buFont typeface="Arial" pitchFamily="34" charset="0"/>
                        <a:buChar char="•"/>
                        <a:tabLst>
                          <a:tab pos="457200" algn="l"/>
                        </a:tabLst>
                      </a:pPr>
                      <a:r>
                        <a:rPr lang="ru-RU" sz="1600" dirty="0" smtClean="0">
                          <a:effectLst/>
                          <a:latin typeface="Times New Roman" pitchFamily="18" charset="0"/>
                          <a:cs typeface="Times New Roman" pitchFamily="18" charset="0"/>
                        </a:rPr>
                        <a:t>В </a:t>
                      </a:r>
                      <a:r>
                        <a:rPr lang="ru-RU" sz="1600" dirty="0">
                          <a:effectLst/>
                          <a:latin typeface="Times New Roman" pitchFamily="18" charset="0"/>
                          <a:cs typeface="Times New Roman" pitchFamily="18" charset="0"/>
                        </a:rPr>
                        <a:t>читателе писатель предполагает единомышленника, и потому…</a:t>
                      </a:r>
                    </a:p>
                    <a:p>
                      <a:pPr marL="285750" lvl="0" indent="-285750" algn="just">
                        <a:spcAft>
                          <a:spcPts val="0"/>
                        </a:spcAft>
                        <a:buSzPts val="1000"/>
                        <a:buFont typeface="Arial" pitchFamily="34" charset="0"/>
                        <a:buChar char="•"/>
                        <a:tabLst>
                          <a:tab pos="457200" algn="l"/>
                        </a:tabLst>
                      </a:pPr>
                      <a:r>
                        <a:rPr lang="ru-RU" sz="1600" dirty="0">
                          <a:effectLst/>
                          <a:latin typeface="Times New Roman" pitchFamily="18" charset="0"/>
                          <a:cs typeface="Times New Roman" pitchFamily="18" charset="0"/>
                        </a:rPr>
                        <a:t>Автор за частными судьбами видит…, и поэтому на протяжении всего текста звучит мысль о…</a:t>
                      </a:r>
                    </a:p>
                    <a:p>
                      <a:pPr marL="285750" lvl="0" indent="-285750" algn="just">
                        <a:spcAft>
                          <a:spcPts val="0"/>
                        </a:spcAft>
                        <a:buSzPts val="1000"/>
                        <a:buFont typeface="Arial" pitchFamily="34" charset="0"/>
                        <a:buChar char="•"/>
                        <a:tabLst>
                          <a:tab pos="457200" algn="l"/>
                        </a:tabLst>
                      </a:pPr>
                      <a:r>
                        <a:rPr lang="ru-RU" sz="1600" dirty="0" smtClean="0">
                          <a:effectLst/>
                          <a:latin typeface="Times New Roman" pitchFamily="18" charset="0"/>
                          <a:cs typeface="Times New Roman" pitchFamily="18" charset="0"/>
                        </a:rPr>
                        <a:t>Автор </a:t>
                      </a:r>
                      <a:r>
                        <a:rPr lang="ru-RU" sz="1600" dirty="0">
                          <a:effectLst/>
                          <a:latin typeface="Times New Roman" pitchFamily="18" charset="0"/>
                          <a:cs typeface="Times New Roman" pitchFamily="18" charset="0"/>
                        </a:rPr>
                        <a:t>почти не дает портретных характеристик, их заменяют…</a:t>
                      </a:r>
                      <a:endParaRPr lang="ru-RU" sz="1600" dirty="0">
                        <a:effectLst/>
                        <a:latin typeface="Times New Roman" pitchFamily="18" charset="0"/>
                        <a:ea typeface="Times New Roman"/>
                        <a:cs typeface="Times New Roman" pitchFamily="18" charset="0"/>
                      </a:endParaRPr>
                    </a:p>
                  </a:txBody>
                  <a:tcPr marL="66675" marR="66675" marT="66675" marB="66675"/>
                </a:tc>
              </a:tr>
            </a:tbl>
          </a:graphicData>
        </a:graphic>
      </p:graphicFrame>
      <p:sp>
        <p:nvSpPr>
          <p:cNvPr id="5" name="Rectangle 2"/>
          <p:cNvSpPr txBox="1">
            <a:spLocks noChangeArrowheads="1"/>
          </p:cNvSpPr>
          <p:nvPr/>
        </p:nvSpPr>
        <p:spPr>
          <a:xfrm>
            <a:off x="163100" y="188640"/>
            <a:ext cx="8640960" cy="675456"/>
          </a:xfrm>
          <a:prstGeom prst="rect">
            <a:avLst/>
          </a:prstGeom>
          <a:gradFill flip="none" rotWithShape="1">
            <a:gsLst>
              <a:gs pos="0">
                <a:schemeClr val="bg1">
                  <a:gamma/>
                  <a:shade val="46275"/>
                  <a:invGamma/>
                </a:schemeClr>
              </a:gs>
              <a:gs pos="50000">
                <a:schemeClr val="bg1"/>
              </a:gs>
              <a:gs pos="100000">
                <a:schemeClr val="bg1">
                  <a:gamma/>
                  <a:shade val="46275"/>
                  <a:invGamma/>
                </a:schemeClr>
              </a:gs>
            </a:gsLst>
            <a:lin ang="13500000" scaled="1"/>
            <a:tileRect/>
          </a:gra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ru-RU" sz="3200" b="1" dirty="0" smtClean="0">
              <a:latin typeface="Times New Roman" pitchFamily="18" charset="0"/>
              <a:cs typeface="Times New Roman" pitchFamily="18" charset="0"/>
            </a:endParaRPr>
          </a:p>
          <a:p>
            <a:r>
              <a:rPr lang="ru-RU" sz="3200" b="1" i="1" dirty="0" smtClean="0">
                <a:latin typeface="Times New Roman" pitchFamily="18" charset="0"/>
                <a:cs typeface="Times New Roman" pitchFamily="18" charset="0"/>
              </a:rPr>
              <a:t>Как оформить комментарий?</a:t>
            </a:r>
            <a:r>
              <a:rPr lang="ru-RU" sz="3200" i="1" dirty="0">
                <a:latin typeface="Times New Roman" pitchFamily="18" charset="0"/>
                <a:cs typeface="Times New Roman" pitchFamily="18" charset="0"/>
              </a:rPr>
              <a:t/>
            </a:r>
            <a:br>
              <a:rPr lang="ru-RU" sz="3200" i="1" dirty="0">
                <a:latin typeface="Times New Roman" pitchFamily="18" charset="0"/>
                <a:cs typeface="Times New Roman" pitchFamily="18" charset="0"/>
              </a:rPr>
            </a:br>
            <a:endParaRPr lang="ru-RU" sz="3200" i="1" dirty="0">
              <a:latin typeface="Times New Roman" pitchFamily="18" charset="0"/>
              <a:cs typeface="Times New Roman" pitchFamily="18" charset="0"/>
            </a:endParaRPr>
          </a:p>
        </p:txBody>
      </p:sp>
    </p:spTree>
    <p:extLst>
      <p:ext uri="{BB962C8B-B14F-4D97-AF65-F5344CB8AC3E}">
        <p14:creationId xmlns:p14="http://schemas.microsoft.com/office/powerpoint/2010/main" val="1150492301"/>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528</TotalTime>
  <Words>1291</Words>
  <Application>Microsoft Office PowerPoint</Application>
  <PresentationFormat>Экран (4:3)</PresentationFormat>
  <Paragraphs>172</Paragraphs>
  <Slides>57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57</vt:i4>
      </vt:variant>
    </vt:vector>
  </HeadingPairs>
  <TitlesOfParts>
    <vt:vector size="58"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Текстуальный комментарий представляет собой объяснение текста, следование за автором в раскрытии проблемы. Конкретизировать содержание комментария можно с помощью следующих вопросов:</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43</cp:revision>
  <dcterms:created xsi:type="dcterms:W3CDTF">2014-03-23T18:34:15Z</dcterms:created>
  <dcterms:modified xsi:type="dcterms:W3CDTF">2014-04-09T17:36:05Z</dcterms:modified>
</cp:coreProperties>
</file>